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7" r:id="rId4"/>
    <p:sldId id="264" r:id="rId5"/>
    <p:sldId id="265" r:id="rId6"/>
    <p:sldId id="266" r:id="rId7"/>
    <p:sldId id="268" r:id="rId8"/>
    <p:sldId id="259" r:id="rId9"/>
    <p:sldId id="258" r:id="rId10"/>
    <p:sldId id="260" r:id="rId11"/>
    <p:sldId id="262" r:id="rId12"/>
    <p:sldId id="261" r:id="rId13"/>
    <p:sldId id="263" r:id="rId14"/>
    <p:sldId id="271" r:id="rId15"/>
    <p:sldId id="269" r:id="rId1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76AD-157B-FF47-A7D0-7789B218ADCF}" type="datetimeFigureOut">
              <a:rPr kumimoji="1" lang="ja-JP" altLang="en-US" smtClean="0"/>
              <a:pPr/>
              <a:t>16/02/12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A41FF-A354-6B4C-9EB4-70AE778200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912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3A4D7-D0E6-3942-87E2-B592B7132BB7}" type="datetimeFigureOut">
              <a:rPr kumimoji="1" lang="ja-JP" altLang="en-US" smtClean="0"/>
              <a:pPr/>
              <a:t>16/02/12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5A5A-C8AE-C34B-9F41-80FDA5608A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4837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47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05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77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5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08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5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82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26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16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3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4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9A79-A756-F14D-A31E-E2608C5412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45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darts.jaxa.jp/" TargetMode="External"/><Relationship Id="rId5" Type="http://schemas.openxmlformats.org/officeDocument/2006/relationships/hyperlink" Target="https://pds.nasa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はやぶさ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のデータアーカイブ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JAXA </a:t>
            </a:r>
            <a:r>
              <a:rPr kumimoji="1" lang="ja-JP" altLang="en-US" dirty="0" smtClean="0"/>
              <a:t>宇宙科学研究所</a:t>
            </a:r>
            <a:endParaRPr kumimoji="1" lang="en-US" altLang="ja-JP" dirty="0" smtClean="0"/>
          </a:p>
          <a:p>
            <a:r>
              <a:rPr kumimoji="1" lang="ja-JP" altLang="en-US" sz="2800" dirty="0" smtClean="0"/>
              <a:t>山本幸生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石原吉明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小林直樹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早川雅彦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73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</a:t>
            </a:r>
            <a:r>
              <a:rPr lang="ja-JP" altLang="en-US" sz="3100" dirty="0" smtClean="0"/>
              <a:t>解説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Who </a:t>
            </a:r>
            <a:r>
              <a:rPr lang="ja-JP" altLang="en-US" dirty="0" smtClean="0"/>
              <a:t>誰が公開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候補者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はやぶさ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プロジェクト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短期的なちょっとしたデータ、将来は消えるかも。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JAXA</a:t>
            </a:r>
            <a:r>
              <a:rPr lang="ja-JP" altLang="en-US" dirty="0" smtClean="0"/>
              <a:t>のデータセンター</a:t>
            </a:r>
            <a:r>
              <a:rPr lang="en-US" altLang="ja-JP" dirty="0" smtClean="0"/>
              <a:t>(C-SODA)</a:t>
            </a:r>
          </a:p>
          <a:p>
            <a:pPr lvl="2"/>
            <a:r>
              <a:rPr lang="ja-JP" altLang="en-US" dirty="0" smtClean="0"/>
              <a:t>半永久的に保存すべきデータ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NASA</a:t>
            </a:r>
            <a:r>
              <a:rPr kumimoji="1" lang="ja-JP" altLang="en-US" dirty="0" smtClean="0"/>
              <a:t>のデータセンター</a:t>
            </a:r>
            <a:r>
              <a:rPr kumimoji="1" lang="en-US" altLang="ja-JP" dirty="0" smtClean="0"/>
              <a:t>(PDS)</a:t>
            </a:r>
          </a:p>
          <a:p>
            <a:pPr lvl="2"/>
            <a:r>
              <a:rPr lang="ja-JP" altLang="en-US" dirty="0" smtClean="0"/>
              <a:t>半永久的に保存すべきデータ</a:t>
            </a:r>
            <a:endParaRPr kumimoji="1" lang="en-US" altLang="ja-JP" dirty="0" smtClean="0"/>
          </a:p>
          <a:p>
            <a:r>
              <a:rPr kumimoji="1" lang="en-US" altLang="ja-JP" dirty="0" smtClean="0"/>
              <a:t>PDS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C-SODA</a:t>
            </a:r>
            <a:r>
              <a:rPr kumimoji="1" lang="ja-JP" altLang="en-US" dirty="0" smtClean="0"/>
              <a:t>の違い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PDS</a:t>
            </a:r>
            <a:r>
              <a:rPr lang="ja-JP" altLang="en-US" dirty="0" smtClean="0"/>
              <a:t>は著作権を放棄、</a:t>
            </a:r>
            <a:r>
              <a:rPr lang="en-US" altLang="ja-JP" dirty="0" smtClean="0"/>
              <a:t>C-SODA</a:t>
            </a:r>
            <a:r>
              <a:rPr lang="ja-JP" altLang="en-US" dirty="0" smtClean="0"/>
              <a:t>は原則</a:t>
            </a:r>
            <a:r>
              <a:rPr lang="en-US" altLang="ja-JP" dirty="0" smtClean="0"/>
              <a:t>©JAXA</a:t>
            </a:r>
          </a:p>
          <a:p>
            <a:pPr lvl="1"/>
            <a:r>
              <a:rPr kumimoji="1" lang="en-US" altLang="ja-JP" dirty="0" smtClean="0"/>
              <a:t>PDS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PDS</a:t>
            </a:r>
            <a:r>
              <a:rPr kumimoji="1" lang="ja-JP" altLang="en-US" dirty="0" smtClean="0"/>
              <a:t>フォーマットにする必要あり、</a:t>
            </a:r>
            <a:r>
              <a:rPr kumimoji="1" lang="en-US" altLang="ja-JP" dirty="0" smtClean="0"/>
              <a:t>C-SODA</a:t>
            </a:r>
            <a:r>
              <a:rPr kumimoji="1" lang="ja-JP" altLang="en-US" dirty="0" smtClean="0"/>
              <a:t>は任意のフォーマット</a:t>
            </a:r>
            <a:r>
              <a:rPr kumimoji="1" lang="en-US" altLang="ja-JP" dirty="0" smtClean="0"/>
              <a:t>OK</a:t>
            </a:r>
          </a:p>
          <a:p>
            <a:pPr lvl="1"/>
            <a:r>
              <a:rPr lang="en-US" altLang="ja-JP" dirty="0" smtClean="0"/>
              <a:t>PDS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Peer Review(</a:t>
            </a:r>
            <a:r>
              <a:rPr lang="ja-JP" altLang="en-US" dirty="0" smtClean="0"/>
              <a:t>査読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が必要、</a:t>
            </a:r>
            <a:r>
              <a:rPr lang="en-US" altLang="ja-JP" dirty="0" smtClean="0"/>
              <a:t>C-SODA</a:t>
            </a:r>
            <a:r>
              <a:rPr lang="ja-JP" altLang="en-US" dirty="0" smtClean="0"/>
              <a:t>は必要文書が揃っているか担当者の確認が必要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93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7111">
            <a:off x="5187592" y="3182143"/>
            <a:ext cx="3661556" cy="232616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3737">
            <a:off x="5218710" y="1403109"/>
            <a:ext cx="3611606" cy="22944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による公開データの解説</a:t>
            </a:r>
            <a:r>
              <a:rPr lang="en-US" altLang="ja-JP" sz="3100" dirty="0"/>
              <a:t/>
            </a:r>
            <a:br>
              <a:rPr lang="en-US" altLang="ja-JP" sz="3100" dirty="0"/>
            </a:br>
            <a:r>
              <a:rPr lang="en-US" altLang="ja-JP" dirty="0" smtClean="0"/>
              <a:t>Where</a:t>
            </a:r>
            <a:r>
              <a:rPr kumimoji="1" lang="ja-JP" altLang="en-US" dirty="0" smtClean="0"/>
              <a:t> どこから公開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JAXA DARTS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(C-SODA</a:t>
            </a:r>
            <a:r>
              <a:rPr kumimoji="1" lang="ja-JP" altLang="en-US" dirty="0" smtClean="0"/>
              <a:t>運営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>
                <a:hlinkClick r:id="rId4"/>
              </a:rPr>
              <a:t>http://darts.jaxa.jp/</a:t>
            </a:r>
            <a:endParaRPr lang="en-US" altLang="ja-JP" dirty="0" smtClean="0"/>
          </a:p>
          <a:p>
            <a:r>
              <a:rPr kumimoji="1" lang="en-US" altLang="ja-JP" dirty="0" smtClean="0"/>
              <a:t>NASA PDS (NASA PDS</a:t>
            </a:r>
            <a:r>
              <a:rPr kumimoji="1" lang="ja-JP" altLang="en-US" dirty="0" smtClean="0"/>
              <a:t>運営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>
                <a:hlinkClick r:id="rId5"/>
              </a:rPr>
              <a:t>https://pds.nasa.gov</a:t>
            </a:r>
            <a:r>
              <a:rPr lang="en-US" altLang="ja-JP" dirty="0" smtClean="0">
                <a:hlinkClick r:id="rId5"/>
              </a:rPr>
              <a:t>/</a:t>
            </a:r>
            <a:endParaRPr lang="en-US" altLang="ja-JP" dirty="0" smtClean="0"/>
          </a:p>
          <a:p>
            <a:r>
              <a:rPr lang="ja-JP" altLang="en-US" dirty="0" smtClean="0"/>
              <a:t>その他可能性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はやぶさ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プロジェクトサイト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JAXA Digital Archives</a:t>
            </a:r>
          </a:p>
          <a:p>
            <a:pPr lvl="1"/>
            <a:r>
              <a:rPr kumimoji="1" lang="en-US" altLang="ja-JP" dirty="0" err="1" smtClean="0"/>
              <a:t>Youtube</a:t>
            </a:r>
            <a:r>
              <a:rPr kumimoji="1" lang="en-US" altLang="ja-JP" dirty="0" smtClean="0"/>
              <a:t> JAXA channel</a:t>
            </a:r>
          </a:p>
          <a:p>
            <a:pPr lvl="1"/>
            <a:r>
              <a:rPr lang="en-US" altLang="ja-JP" dirty="0" smtClean="0"/>
              <a:t>etc.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7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</a:t>
            </a:r>
            <a:r>
              <a:rPr lang="ja-JP" altLang="en-US" sz="3100" dirty="0" smtClean="0"/>
              <a:t>解説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When</a:t>
            </a:r>
            <a:r>
              <a:rPr kumimoji="1" lang="ja-JP" altLang="en-US" dirty="0" smtClean="0"/>
              <a:t> いつ公開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449187" cy="2758767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dirty="0" smtClean="0"/>
              <a:t>原則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データ取得後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年間は優先期間として公開しない</a:t>
            </a:r>
            <a:endParaRPr kumimoji="1" lang="en-US" altLang="ja-JP" dirty="0" smtClean="0"/>
          </a:p>
          <a:p>
            <a:r>
              <a:rPr lang="ja-JP" altLang="en-US" dirty="0" smtClean="0"/>
              <a:t>詳細な</a:t>
            </a:r>
            <a:r>
              <a:rPr kumimoji="1" lang="ja-JP" altLang="en-US" dirty="0" smtClean="0"/>
              <a:t>公開時期はフェーズ・機器によって異なる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月実施の地球スイングバイ時のデータ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月から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月を目標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小惑星</a:t>
            </a:r>
            <a:r>
              <a:rPr lang="en-US" altLang="ja-JP" dirty="0" err="1" smtClean="0"/>
              <a:t>Ryugu</a:t>
            </a:r>
            <a:r>
              <a:rPr lang="ja-JP" altLang="en-US" dirty="0" smtClean="0"/>
              <a:t>のデータ</a:t>
            </a:r>
            <a:endParaRPr lang="en-US" altLang="ja-JP" dirty="0"/>
          </a:p>
          <a:p>
            <a:pPr lvl="2"/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月に最初のデータリリース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2021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月にプロジェクトが関与する最後のリリース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到着までのデータ・帰還時のデータ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適宜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論文になれば公開、そうでなければ</a:t>
            </a:r>
            <a:r>
              <a:rPr lang="ja-JP" altLang="en-US" dirty="0" smtClean="0"/>
              <a:t>別途</a:t>
            </a:r>
            <a:r>
              <a:rPr kumimoji="1" lang="ja-JP" altLang="en-US" dirty="0" smtClean="0"/>
              <a:t>検討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728838"/>
            <a:ext cx="1984477" cy="1984477"/>
          </a:xfrm>
          <a:prstGeom prst="rect">
            <a:avLst/>
          </a:prstGeom>
        </p:spPr>
      </p:pic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7" y="4358968"/>
            <a:ext cx="8391899" cy="196228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553200" y="3713315"/>
            <a:ext cx="1932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地球スイングバイ時の画像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7139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</a:t>
            </a:r>
            <a:r>
              <a:rPr lang="ja-JP" altLang="en-US" sz="3100" dirty="0" smtClean="0"/>
              <a:t>解説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How </a:t>
            </a:r>
            <a:r>
              <a:rPr kumimoji="1" lang="ja-JP" altLang="en-US" dirty="0" smtClean="0"/>
              <a:t>どうやって公開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フォーマットは</a:t>
            </a:r>
            <a:r>
              <a:rPr kumimoji="1" lang="en-US" altLang="ja-JP" dirty="0" smtClean="0"/>
              <a:t>PDS4</a:t>
            </a:r>
          </a:p>
          <a:p>
            <a:pPr lvl="1"/>
            <a:r>
              <a:rPr lang="en-US" altLang="ja-JP" dirty="0" smtClean="0"/>
              <a:t>PDS4</a:t>
            </a:r>
            <a:r>
              <a:rPr lang="ja-JP" altLang="en-US" dirty="0" smtClean="0"/>
              <a:t>とは</a:t>
            </a:r>
            <a:r>
              <a:rPr lang="en-US" altLang="ja-JP" dirty="0" smtClean="0"/>
              <a:t> …</a:t>
            </a:r>
          </a:p>
          <a:p>
            <a:pPr lvl="2"/>
            <a:r>
              <a:rPr kumimoji="1" lang="en-US" altLang="ja-JP" dirty="0" smtClean="0"/>
              <a:t>NASA</a:t>
            </a:r>
            <a:r>
              <a:rPr kumimoji="1" lang="ja-JP" altLang="en-US" dirty="0" smtClean="0"/>
              <a:t>が開発している新しいデータアーカイブの規格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データ本体</a:t>
            </a:r>
            <a:r>
              <a:rPr kumimoji="1" lang="en-US" altLang="ja-JP" dirty="0" smtClean="0"/>
              <a:t>+XML</a:t>
            </a:r>
            <a:r>
              <a:rPr kumimoji="1" lang="ja-JP" altLang="en-US" dirty="0" smtClean="0"/>
              <a:t>のラベル形式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データ本体の圧縮は好まれない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画像なら非可逆な</a:t>
            </a:r>
            <a:r>
              <a:rPr lang="en-US" altLang="ja-JP" dirty="0" smtClean="0"/>
              <a:t>JPEG</a:t>
            </a:r>
            <a:r>
              <a:rPr lang="ja-JP" altLang="en-US" dirty="0" smtClean="0"/>
              <a:t>よりは生データ列や</a:t>
            </a:r>
            <a:r>
              <a:rPr lang="en-US" altLang="ja-JP" dirty="0" smtClean="0"/>
              <a:t>FITS</a:t>
            </a:r>
            <a:r>
              <a:rPr lang="ja-JP" altLang="en-US" dirty="0" smtClean="0"/>
              <a:t>、時系列なら</a:t>
            </a:r>
            <a:r>
              <a:rPr lang="en-US" altLang="ja-JP" dirty="0" smtClean="0"/>
              <a:t>ASCII</a:t>
            </a:r>
            <a:r>
              <a:rPr lang="ja-JP" altLang="en-US" dirty="0" smtClean="0"/>
              <a:t>などが良い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NASA</a:t>
            </a:r>
            <a:r>
              <a:rPr lang="ja-JP" altLang="en-US" dirty="0" smtClean="0"/>
              <a:t>の小惑星探査機</a:t>
            </a:r>
            <a:r>
              <a:rPr lang="en-US" altLang="ja-JP" dirty="0" smtClean="0"/>
              <a:t>OSIRIS-Rex</a:t>
            </a:r>
            <a:r>
              <a:rPr lang="ja-JP" altLang="en-US" dirty="0" smtClean="0"/>
              <a:t>と連携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同じ小惑星探査機としてキーワードを揃えたい</a:t>
            </a:r>
            <a:endParaRPr lang="en-US" altLang="ja-JP" dirty="0" smtClean="0"/>
          </a:p>
          <a:p>
            <a:pPr lvl="2"/>
            <a:r>
              <a:rPr lang="en-US" altLang="en-US" dirty="0" smtClean="0"/>
              <a:t>NASA PDS</a:t>
            </a:r>
            <a:r>
              <a:rPr lang="ja-JP" altLang="en-US" dirty="0" smtClean="0"/>
              <a:t>へのデリバリシステムの共有可能性を模索する</a:t>
            </a:r>
            <a:endParaRPr lang="en-US" altLang="ja-JP" dirty="0" smtClean="0"/>
          </a:p>
          <a:p>
            <a:r>
              <a:rPr lang="ja-JP" altLang="en-US" dirty="0" smtClean="0"/>
              <a:t>文書は</a:t>
            </a:r>
            <a:r>
              <a:rPr lang="en-US" altLang="ja-JP" dirty="0" smtClean="0"/>
              <a:t>Software Interface Specification(SIS)</a:t>
            </a:r>
            <a:r>
              <a:rPr lang="ja-JP" altLang="en-US" dirty="0" smtClean="0"/>
              <a:t>を準備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SIS</a:t>
            </a:r>
            <a:r>
              <a:rPr lang="ja-JP" altLang="en-US" dirty="0" smtClean="0"/>
              <a:t>は単なるソフトウェア</a:t>
            </a:r>
            <a:r>
              <a:rPr lang="en-US" altLang="ja-JP" dirty="0" smtClean="0"/>
              <a:t>I/F</a:t>
            </a:r>
            <a:r>
              <a:rPr lang="ja-JP" altLang="en-US" dirty="0" smtClean="0"/>
              <a:t>仕様書ではなく、データ利用者向けの詳細説明文書を兼ねる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53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データアーカイブ専門のチームを組織し、観測機器チーム同様</a:t>
            </a:r>
            <a:r>
              <a:rPr lang="en-US" altLang="ja-JP" dirty="0" smtClean="0"/>
              <a:t>PI</a:t>
            </a:r>
            <a:r>
              <a:rPr lang="ja-JP" altLang="en-US" dirty="0" smtClean="0"/>
              <a:t>を定義した。</a:t>
            </a:r>
            <a:endParaRPr lang="en-US" altLang="ja-JP" dirty="0" smtClean="0"/>
          </a:p>
          <a:p>
            <a:r>
              <a:rPr lang="ja-JP" altLang="en-US" dirty="0" smtClean="0"/>
              <a:t>科学データは原則公開、工学実験データは原則非公開である。</a:t>
            </a:r>
            <a:endParaRPr lang="en-US" altLang="ja-JP" dirty="0" smtClean="0"/>
          </a:p>
          <a:p>
            <a:r>
              <a:rPr lang="ja-JP" altLang="en-US" dirty="0" smtClean="0"/>
              <a:t>公開データは</a:t>
            </a:r>
            <a:r>
              <a:rPr lang="en-US" altLang="ja-JP" dirty="0" smtClean="0"/>
              <a:t>C-SODA DARTS</a:t>
            </a:r>
            <a:r>
              <a:rPr lang="ja-JP" altLang="en-US" dirty="0" smtClean="0"/>
              <a:t>及び</a:t>
            </a:r>
            <a:r>
              <a:rPr lang="en-US" altLang="ja-JP" dirty="0" smtClean="0"/>
              <a:t>NASA PDS</a:t>
            </a:r>
            <a:r>
              <a:rPr lang="ja-JP" altLang="en-US" dirty="0" smtClean="0"/>
              <a:t>から公開される。</a:t>
            </a:r>
            <a:endParaRPr lang="en-US" altLang="ja-JP" dirty="0" smtClean="0"/>
          </a:p>
          <a:p>
            <a:r>
              <a:rPr lang="ja-JP" altLang="en-US" dirty="0" smtClean="0"/>
              <a:t>最初の公開は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月、プロジェクトとして関与する最終公開は</a:t>
            </a:r>
            <a:r>
              <a:rPr lang="en-US" altLang="ja-JP" dirty="0" smtClean="0"/>
              <a:t>2021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月である。</a:t>
            </a:r>
            <a:endParaRPr lang="en-US" altLang="ja-JP" dirty="0" smtClean="0"/>
          </a:p>
          <a:p>
            <a:r>
              <a:rPr lang="ja-JP" altLang="en-US" dirty="0" smtClean="0"/>
              <a:t>フォーマットは</a:t>
            </a:r>
            <a:r>
              <a:rPr lang="en-US" altLang="ja-JP" dirty="0" smtClean="0"/>
              <a:t>PDS4</a:t>
            </a:r>
            <a:r>
              <a:rPr lang="ja-JP" altLang="en-US" dirty="0" smtClean="0"/>
              <a:t>を採用し、データアーカイブに関しても</a:t>
            </a:r>
            <a:r>
              <a:rPr lang="en-US" altLang="ja-JP" dirty="0" smtClean="0"/>
              <a:t>OSIRIS-REx</a:t>
            </a:r>
            <a:r>
              <a:rPr lang="ja-JP" altLang="en-US" dirty="0" smtClean="0"/>
              <a:t>と連携を模索している。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1" y="306436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ご静聴ありがとうございました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データアーカイブ</a:t>
            </a:r>
            <a:r>
              <a:rPr lang="ja-JP" altLang="en-US" dirty="0" smtClean="0"/>
              <a:t>体制・活動</a:t>
            </a:r>
            <a:endParaRPr lang="en-US" altLang="ja-JP" dirty="0" smtClean="0"/>
          </a:p>
          <a:p>
            <a:r>
              <a:rPr lang="en-US" altLang="ja-JP" dirty="0" smtClean="0"/>
              <a:t>5W1H</a:t>
            </a:r>
            <a:r>
              <a:rPr lang="ja-JP" altLang="en-US" dirty="0" smtClean="0"/>
              <a:t>による公開データの解説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Why (</a:t>
            </a:r>
            <a:r>
              <a:rPr lang="ja-JP" altLang="en-US" dirty="0" smtClean="0"/>
              <a:t>なぜ公開</a:t>
            </a:r>
            <a:r>
              <a:rPr lang="en-US" altLang="ja-JP" dirty="0" smtClean="0"/>
              <a:t>?)</a:t>
            </a:r>
          </a:p>
          <a:p>
            <a:pPr lvl="1"/>
            <a:r>
              <a:rPr lang="en-US" altLang="ja-JP" dirty="0" smtClean="0"/>
              <a:t>What (</a:t>
            </a:r>
            <a:r>
              <a:rPr lang="ja-JP" altLang="en-US" dirty="0" smtClean="0"/>
              <a:t>何を公開</a:t>
            </a:r>
            <a:r>
              <a:rPr lang="en-US" altLang="ja-JP" dirty="0" smtClean="0"/>
              <a:t>?)</a:t>
            </a:r>
          </a:p>
          <a:p>
            <a:pPr lvl="1"/>
            <a:r>
              <a:rPr lang="en-US" altLang="ja-JP" dirty="0" smtClean="0"/>
              <a:t>Who </a:t>
            </a:r>
            <a:r>
              <a:rPr lang="en-US" altLang="ja-JP" dirty="0"/>
              <a:t>(</a:t>
            </a:r>
            <a:r>
              <a:rPr lang="ja-JP" altLang="en-US" dirty="0"/>
              <a:t>誰が公開</a:t>
            </a:r>
            <a:r>
              <a:rPr lang="en-US" altLang="ja-JP" dirty="0"/>
              <a:t>?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/>
              <a:t>Where (</a:t>
            </a:r>
            <a:r>
              <a:rPr lang="ja-JP" altLang="en-US" dirty="0"/>
              <a:t>どこから公開</a:t>
            </a:r>
            <a:r>
              <a:rPr lang="en-US" altLang="ja-JP" dirty="0"/>
              <a:t>?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When (</a:t>
            </a:r>
            <a:r>
              <a:rPr kumimoji="1" lang="ja-JP" altLang="en-US" dirty="0" smtClean="0"/>
              <a:t>いつ公開</a:t>
            </a:r>
            <a:r>
              <a:rPr kumimoji="1" lang="en-US" altLang="ja-JP" dirty="0" smtClean="0"/>
              <a:t>?)</a:t>
            </a:r>
          </a:p>
          <a:p>
            <a:pPr lvl="1"/>
            <a:r>
              <a:rPr lang="en-US" altLang="ja-JP" dirty="0" smtClean="0"/>
              <a:t>How (</a:t>
            </a:r>
            <a:r>
              <a:rPr lang="ja-JP" altLang="en-US" dirty="0" smtClean="0"/>
              <a:t>どうやって公開</a:t>
            </a:r>
            <a:r>
              <a:rPr lang="en-US" altLang="ja-JP" dirty="0" smtClean="0"/>
              <a:t>?)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08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データアーカイブ体制・活動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31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データアーカイブ体制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7493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データアーカイブに関する一般的な事情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データアーカイブは後回しにされる傾向がある</a:t>
            </a:r>
            <a:endParaRPr lang="en-US" altLang="ja-JP" dirty="0"/>
          </a:p>
          <a:p>
            <a:pPr lvl="2"/>
            <a:r>
              <a:rPr lang="ja-JP" altLang="en-US" dirty="0" smtClean="0"/>
              <a:t>開発優先</a:t>
            </a:r>
            <a:r>
              <a:rPr lang="en-US" altLang="ja-JP" dirty="0" smtClean="0"/>
              <a:t>(</a:t>
            </a:r>
            <a:r>
              <a:rPr lang="ja-JP" altLang="en-US" dirty="0" smtClean="0"/>
              <a:t>決まり文句「データが取れなければアーカイブの意味なし」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en-US" dirty="0" smtClean="0"/>
              <a:t>プロジェクトとしてデータアーカイブ</a:t>
            </a:r>
            <a:r>
              <a:rPr lang="ja-JP" altLang="en-US" dirty="0" smtClean="0"/>
              <a:t>に関する専任の担当者不在・特別な予算なし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データアーカイブを作ることが評価軸に乗らない</a:t>
            </a:r>
            <a:endParaRPr lang="en-US" altLang="en-US" dirty="0" smtClean="0"/>
          </a:p>
          <a:p>
            <a:pPr lvl="2"/>
            <a:r>
              <a:rPr lang="ja-JP" altLang="en-US" dirty="0" smtClean="0"/>
              <a:t>後回しにされた結果「全体方針の未徹底」「非標準なデータアーカイブ作成」「機器間の整備状況ばらつき」「必要な情報の欠落」などが発生</a:t>
            </a:r>
            <a:endParaRPr lang="en-US" altLang="ja-JP" dirty="0" smtClean="0"/>
          </a:p>
          <a:p>
            <a:r>
              <a:rPr lang="ja-JP" altLang="en-US" dirty="0" smtClean="0"/>
              <a:t>はやぶさ</a:t>
            </a:r>
            <a:r>
              <a:rPr lang="en-US" altLang="ja-JP" dirty="0" smtClean="0"/>
              <a:t>2</a:t>
            </a:r>
            <a:r>
              <a:rPr lang="ja-JP" altLang="en-US" dirty="0" smtClean="0"/>
              <a:t>固有の事情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ミッション期間中非常にタイトなスケジュールを予定し、この期間は運用・解析に専念したい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NASA</a:t>
            </a:r>
            <a:r>
              <a:rPr lang="ja-JP" altLang="en-US" dirty="0" smtClean="0"/>
              <a:t>が新しい規格</a:t>
            </a:r>
            <a:r>
              <a:rPr lang="en-US" altLang="en-US" dirty="0" smtClean="0"/>
              <a:t>PDS4</a:t>
            </a:r>
            <a:r>
              <a:rPr lang="ja-JP" altLang="en-US" dirty="0" smtClean="0"/>
              <a:t>の導入を決めたが実績が２つしかなく、小惑星探査でははやぶさ</a:t>
            </a:r>
            <a:r>
              <a:rPr lang="en-US" altLang="ja-JP" dirty="0" smtClean="0"/>
              <a:t>2</a:t>
            </a:r>
            <a:r>
              <a:rPr lang="ja-JP" altLang="en-US" dirty="0" smtClean="0"/>
              <a:t>が初導入となる（学習が必要）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NASA</a:t>
            </a:r>
            <a:r>
              <a:rPr lang="ja-JP" altLang="en-US" dirty="0" smtClean="0"/>
              <a:t>と</a:t>
            </a:r>
            <a:r>
              <a:rPr lang="en-US" altLang="ja-JP" dirty="0" smtClean="0"/>
              <a:t>MOU(</a:t>
            </a:r>
            <a:r>
              <a:rPr lang="ja-JP" altLang="en-US" dirty="0" smtClean="0"/>
              <a:t>覚書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を交わし</a:t>
            </a:r>
            <a:r>
              <a:rPr lang="en-US" altLang="ja-JP" dirty="0" smtClean="0"/>
              <a:t>PDS</a:t>
            </a:r>
            <a:r>
              <a:rPr lang="ja-JP" altLang="en-US" dirty="0" smtClean="0"/>
              <a:t>にデータを提供することになっている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データに関して小惑星探査機</a:t>
            </a:r>
            <a:r>
              <a:rPr lang="en-US" altLang="ja-JP" dirty="0" smtClean="0"/>
              <a:t>OSIRIS-</a:t>
            </a:r>
            <a:r>
              <a:rPr lang="en-US" altLang="ja-JP" dirty="0" err="1" smtClean="0"/>
              <a:t>REx</a:t>
            </a:r>
            <a:r>
              <a:rPr lang="ja-JP" altLang="en-US" dirty="0" smtClean="0"/>
              <a:t>と連携したい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45695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データアーカイブに関する</a:t>
            </a:r>
            <a:r>
              <a:rPr lang="en-US" altLang="ja-JP" sz="2400" dirty="0" smtClean="0"/>
              <a:t>Principal Investigator</a:t>
            </a:r>
            <a:r>
              <a:rPr lang="ja-JP" altLang="en-US" sz="2400" dirty="0" smtClean="0"/>
              <a:t>を選定し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データアーカイブ専門の</a:t>
            </a:r>
            <a:r>
              <a:rPr kumimoji="1" lang="en-US" altLang="ja-JP" sz="2400" dirty="0" smtClean="0"/>
              <a:t>DAC</a:t>
            </a:r>
            <a:r>
              <a:rPr kumimoji="1" lang="ja-JP" altLang="en-US" sz="2400" dirty="0" smtClean="0"/>
              <a:t>チームを結成</a:t>
            </a:r>
            <a:endParaRPr kumimoji="1"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4141461" y="5217693"/>
            <a:ext cx="897316" cy="2392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1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672096" y="207087"/>
            <a:ext cx="1739413" cy="7869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Science Team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62293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ONC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698001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LIDAR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071583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NIRS3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893820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TIR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205283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SCI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7558160" y="1635982"/>
            <a:ext cx="1201025" cy="924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SMP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93265" y="3347894"/>
            <a:ext cx="1739413" cy="81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Ground</a:t>
            </a:r>
          </a:p>
          <a:p>
            <a:pPr algn="ctr"/>
            <a:r>
              <a:rPr lang="en-US" altLang="ja-JP" dirty="0" smtClean="0"/>
              <a:t>obs.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201876" y="3347894"/>
            <a:ext cx="1739413" cy="81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Astro</a:t>
            </a:r>
            <a:r>
              <a:rPr lang="en-US" altLang="en-US" dirty="0" err="1" smtClean="0"/>
              <a:t>dynamics</a:t>
            </a:r>
            <a:endParaRPr kumimoji="1"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5225138" y="3354800"/>
            <a:ext cx="1739413" cy="814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MASCOT</a:t>
            </a:r>
          </a:p>
          <a:p>
            <a:pPr algn="ctr"/>
            <a:r>
              <a:rPr lang="en-US" altLang="ja-JP" dirty="0" smtClean="0"/>
              <a:t>Liaison</a:t>
            </a:r>
            <a:endParaRPr kumimoji="1"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413216" y="3347894"/>
            <a:ext cx="1449510" cy="81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Rover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93265" y="4935553"/>
            <a:ext cx="1628976" cy="8835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Curation</a:t>
            </a:r>
            <a:endParaRPr kumimoji="1" lang="en-US" altLang="ja-JP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932678" y="4956260"/>
            <a:ext cx="1587557" cy="842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Initial</a:t>
            </a:r>
          </a:p>
          <a:p>
            <a:pPr algn="ctr"/>
            <a:r>
              <a:rPr lang="en-US" altLang="ja-JP" dirty="0" smtClean="0"/>
              <a:t>Analysis</a:t>
            </a:r>
            <a:endParaRPr kumimoji="1" lang="en-US" altLang="ja-JP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3644487" y="4956260"/>
            <a:ext cx="1794632" cy="842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Interdisciplinary Science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825655" y="4956260"/>
            <a:ext cx="1435708" cy="8835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Re-entry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7413216" y="4956260"/>
            <a:ext cx="1449510" cy="883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Data archive</a:t>
            </a:r>
          </a:p>
        </p:txBody>
      </p:sp>
      <p:cxnSp>
        <p:nvCxnSpPr>
          <p:cNvPr id="24" name="直線コネクタ 23"/>
          <p:cNvCxnSpPr>
            <a:stCxn id="5" idx="2"/>
            <a:endCxn id="20" idx="0"/>
          </p:cNvCxnSpPr>
          <p:nvPr/>
        </p:nvCxnSpPr>
        <p:spPr>
          <a:xfrm>
            <a:off x="4541803" y="994013"/>
            <a:ext cx="0" cy="3962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049718" y="4362613"/>
            <a:ext cx="7069733" cy="20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049718" y="4362613"/>
            <a:ext cx="0" cy="572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2748264" y="4383320"/>
            <a:ext cx="0" cy="572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6558955" y="4383320"/>
            <a:ext cx="0" cy="572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8119451" y="4383320"/>
            <a:ext cx="0" cy="572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39" idx="0"/>
          </p:cNvCxnSpPr>
          <p:nvPr/>
        </p:nvCxnSpPr>
        <p:spPr>
          <a:xfrm>
            <a:off x="5662185" y="4391295"/>
            <a:ext cx="0" cy="153243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4944331" y="5923725"/>
            <a:ext cx="1435708" cy="6754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Outreach</a:t>
            </a:r>
          </a:p>
        </p:txBody>
      </p:sp>
      <p:cxnSp>
        <p:nvCxnSpPr>
          <p:cNvPr id="42" name="直線コネクタ 41"/>
          <p:cNvCxnSpPr/>
          <p:nvPr/>
        </p:nvCxnSpPr>
        <p:spPr>
          <a:xfrm>
            <a:off x="1048352" y="2775490"/>
            <a:ext cx="7069733" cy="20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049718" y="2774954"/>
            <a:ext cx="0" cy="572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17" idx="0"/>
          </p:cNvCxnSpPr>
          <p:nvPr/>
        </p:nvCxnSpPr>
        <p:spPr>
          <a:xfrm>
            <a:off x="8137971" y="2796197"/>
            <a:ext cx="0" cy="551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062521" y="2803103"/>
            <a:ext cx="0" cy="551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067415" y="2803103"/>
            <a:ext cx="0" cy="551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994227" y="1271201"/>
            <a:ext cx="7151470" cy="20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13" idx="0"/>
          </p:cNvCxnSpPr>
          <p:nvPr/>
        </p:nvCxnSpPr>
        <p:spPr>
          <a:xfrm>
            <a:off x="8158673" y="1271201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792537" y="1271201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508144" y="1271201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72096" y="1291908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319766" y="1291908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994227" y="1291908"/>
            <a:ext cx="0" cy="364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19096" y="292458"/>
            <a:ext cx="3406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サイエンスチームの構造</a:t>
            </a:r>
            <a:endParaRPr kumimoji="1" lang="en-US" altLang="ja-JP" dirty="0" smtClean="0"/>
          </a:p>
          <a:p>
            <a:r>
              <a:rPr kumimoji="1" lang="en-US" altLang="ja-JP" dirty="0" smtClean="0"/>
              <a:t>Hayabusa2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Science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Policy</a:t>
            </a:r>
            <a:r>
              <a:rPr kumimoji="1" lang="ja-JP" altLang="en-US" dirty="0" smtClean="0"/>
              <a:t>より抜粋</a:t>
            </a:r>
            <a:endParaRPr kumimoji="1" lang="ja-JP" altLang="en-US" dirty="0"/>
          </a:p>
        </p:txBody>
      </p:sp>
      <p:sp>
        <p:nvSpPr>
          <p:cNvPr id="61" name="日付プレースホルダー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62" name="フッター プレースホルダー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3" name="スライド番号プレースホルダー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83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データアーカイブチーム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DAC</a:t>
            </a:r>
            <a:r>
              <a:rPr lang="ja-JP" altLang="en-US" dirty="0" smtClean="0"/>
              <a:t>の活動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毎週木曜日に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時間の打ち合わせ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WBS, A/I</a:t>
            </a:r>
            <a:r>
              <a:rPr lang="ja-JP" altLang="en-US" dirty="0" smtClean="0"/>
              <a:t>の確認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PDS4</a:t>
            </a:r>
            <a:r>
              <a:rPr kumimoji="1" lang="ja-JP" altLang="en-US" dirty="0" smtClean="0"/>
              <a:t>の勉強</a:t>
            </a:r>
            <a:endParaRPr kumimoji="1" lang="en-US" altLang="ja-JP" dirty="0" smtClean="0"/>
          </a:p>
          <a:p>
            <a:r>
              <a:rPr lang="ja-JP" altLang="en-US" dirty="0" smtClean="0"/>
              <a:t>地上データ処理ワーキンググループの開催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データに関する周知・調整事項はこの</a:t>
            </a:r>
            <a:r>
              <a:rPr kumimoji="1" lang="en-US" altLang="ja-JP" dirty="0" smtClean="0"/>
              <a:t>WG</a:t>
            </a:r>
            <a:r>
              <a:rPr lang="ja-JP" altLang="en-US" dirty="0" smtClean="0"/>
              <a:t>で決定</a:t>
            </a:r>
            <a:endParaRPr lang="en-US" altLang="ja-JP" dirty="0" smtClean="0"/>
          </a:p>
          <a:p>
            <a:r>
              <a:rPr kumimoji="1" lang="ja-JP" altLang="en-US" dirty="0" smtClean="0"/>
              <a:t>地上データ処理合宿の開催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強制的にデータアーカイブに時間を割くことによりアーカイブの促進</a:t>
            </a:r>
            <a:endParaRPr lang="en-US" altLang="ja-JP" dirty="0" smtClean="0"/>
          </a:p>
          <a:p>
            <a:r>
              <a:rPr lang="ja-JP" altLang="en-US" dirty="0" smtClean="0"/>
              <a:t>各種会議にて調整</a:t>
            </a:r>
            <a:endParaRPr kumimoji="1" lang="en-US" altLang="ja-JP" dirty="0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5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5W1H</a:t>
            </a:r>
            <a:r>
              <a:rPr lang="ja-JP" altLang="en-US" dirty="0"/>
              <a:t>による公開データの解説</a:t>
            </a:r>
            <a:endParaRPr lang="en-US" altLang="ja-JP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16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</a:t>
            </a:r>
            <a:r>
              <a:rPr lang="ja-JP" altLang="en-US" sz="3100" dirty="0" smtClean="0"/>
              <a:t>解説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Why</a:t>
            </a:r>
            <a:r>
              <a:rPr kumimoji="1" lang="ja-JP" altLang="en-US" dirty="0" smtClean="0"/>
              <a:t> なぜ公開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なぜ非公開</a:t>
            </a:r>
            <a:r>
              <a:rPr kumimoji="1" lang="en-US" altLang="ja-JP" dirty="0" smtClean="0"/>
              <a:t>) 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公開する</a:t>
            </a:r>
            <a:r>
              <a:rPr lang="ja-JP" altLang="en-US" dirty="0" smtClean="0"/>
              <a:t>動機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第三者によるデータの持つ潜在的価値の発見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第三者による論文の検証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アウトリーチ</a:t>
            </a:r>
            <a:endParaRPr lang="en-US" altLang="ja-JP" dirty="0" smtClean="0"/>
          </a:p>
          <a:p>
            <a:r>
              <a:rPr lang="ja-JP" altLang="en-US" dirty="0" smtClean="0"/>
              <a:t>公開しない動機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戦略的非公開・未公開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JAXA</a:t>
            </a:r>
            <a:r>
              <a:rPr lang="ja-JP" altLang="en-US" dirty="0" smtClean="0"/>
              <a:t>保有技術の秘匿</a:t>
            </a:r>
            <a:r>
              <a:rPr lang="en-US" altLang="ja-JP" dirty="0" smtClean="0"/>
              <a:t>(</a:t>
            </a:r>
            <a:r>
              <a:rPr lang="ja-JP" altLang="en-US" dirty="0" smtClean="0"/>
              <a:t>探査機情報、運用詳細</a:t>
            </a:r>
            <a:r>
              <a:rPr lang="en-US" altLang="ja-JP" dirty="0" smtClean="0"/>
              <a:t> etc.)</a:t>
            </a:r>
          </a:p>
          <a:p>
            <a:pPr lvl="2"/>
            <a:r>
              <a:rPr lang="ja-JP" altLang="en-US" dirty="0" smtClean="0"/>
              <a:t>バーターの対象</a:t>
            </a:r>
            <a:r>
              <a:rPr lang="en-US" altLang="ja-JP" dirty="0" smtClean="0"/>
              <a:t> (</a:t>
            </a:r>
            <a:r>
              <a:rPr lang="ja-JP" altLang="en-US" dirty="0" smtClean="0"/>
              <a:t>データと交換でアンテナを借りるなど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戦略的</a:t>
            </a:r>
            <a:r>
              <a:rPr lang="ja-JP" altLang="en-US" dirty="0"/>
              <a:t>価値が無くなれば</a:t>
            </a:r>
            <a:r>
              <a:rPr lang="ja-JP" altLang="en-US" dirty="0" smtClean="0"/>
              <a:t>公開可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リソース不足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第三者が利用できるように整備するのが困難</a:t>
            </a:r>
            <a:r>
              <a:rPr lang="en-US" altLang="ja-JP" dirty="0" smtClean="0"/>
              <a:t> (</a:t>
            </a:r>
            <a:r>
              <a:rPr lang="ja-JP" altLang="en-US" dirty="0" smtClean="0"/>
              <a:t>運用しながら整備となると大変、運用が終わると予算がなくなるジレンマ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リソース</a:t>
            </a:r>
            <a:r>
              <a:rPr lang="ja-JP" altLang="en-US" dirty="0"/>
              <a:t>不足が解消されれば</a:t>
            </a:r>
            <a:r>
              <a:rPr lang="ja-JP" altLang="en-US" dirty="0" smtClean="0"/>
              <a:t>公開可</a:t>
            </a: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63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5W1H</a:t>
            </a:r>
            <a:r>
              <a:rPr lang="ja-JP" altLang="en-US" sz="3100" dirty="0"/>
              <a:t>による公開データの解説</a:t>
            </a:r>
            <a:r>
              <a:rPr lang="en-US" altLang="ja-JP" sz="3100" dirty="0"/>
              <a:t/>
            </a:r>
            <a:br>
              <a:rPr lang="en-US" altLang="ja-JP" sz="3100" dirty="0"/>
            </a:br>
            <a:r>
              <a:rPr lang="en-US" altLang="ja-JP" dirty="0"/>
              <a:t>What</a:t>
            </a:r>
            <a:r>
              <a:rPr lang="en-US" altLang="ja-JP" dirty="0" smtClean="0"/>
              <a:t> </a:t>
            </a:r>
            <a:r>
              <a:rPr lang="ja-JP" altLang="en-US" dirty="0" smtClean="0"/>
              <a:t>何を公開</a:t>
            </a:r>
            <a:r>
              <a:rPr lang="en-US" altLang="ja-JP" dirty="0" smtClean="0"/>
              <a:t>? (</a:t>
            </a:r>
            <a:r>
              <a:rPr lang="ja-JP" altLang="en-US" dirty="0" smtClean="0"/>
              <a:t>何を非公開</a:t>
            </a:r>
            <a:r>
              <a:rPr lang="en-US" altLang="ja-JP" dirty="0" smtClean="0"/>
              <a:t>?)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dirty="0" smtClean="0"/>
              <a:t>公開</a:t>
            </a:r>
            <a:r>
              <a:rPr lang="ja-JP" altLang="en-US" dirty="0" smtClean="0"/>
              <a:t>データ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科学観測機器</a:t>
            </a:r>
            <a:r>
              <a:rPr lang="ja-JP" altLang="en-US" dirty="0" smtClean="0"/>
              <a:t>による</a:t>
            </a:r>
            <a:r>
              <a:rPr kumimoji="1" lang="ja-JP" altLang="en-US" dirty="0" smtClean="0"/>
              <a:t>データおよび派生データの例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ONC (</a:t>
            </a:r>
            <a:r>
              <a:rPr lang="ja-JP" altLang="en-US" dirty="0" smtClean="0"/>
              <a:t>光学航法カメラ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による画像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NIRS3 (</a:t>
            </a:r>
            <a:r>
              <a:rPr lang="ja-JP" altLang="en-US" dirty="0" smtClean="0"/>
              <a:t>近赤外線分光計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による近赤外線スペクトル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反射率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TIR (</a:t>
            </a:r>
            <a:r>
              <a:rPr lang="ja-JP" altLang="en-US" dirty="0" smtClean="0"/>
              <a:t>中間赤外カメラ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による表面温度画像</a:t>
            </a:r>
            <a:r>
              <a:rPr lang="en-US" altLang="ja-JP" dirty="0" smtClean="0"/>
              <a:t>(</a:t>
            </a:r>
            <a:r>
              <a:rPr lang="ja-JP" altLang="en-US" dirty="0" smtClean="0"/>
              <a:t>輝度温度画像</a:t>
            </a:r>
            <a:r>
              <a:rPr lang="en-US" altLang="ja-JP" dirty="0" smtClean="0"/>
              <a:t>, </a:t>
            </a:r>
            <a:r>
              <a:rPr lang="ja-JP" altLang="en-US" dirty="0" smtClean="0"/>
              <a:t>放射輝度画像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LIDAR (</a:t>
            </a:r>
            <a:r>
              <a:rPr lang="ja-JP" altLang="en-US" dirty="0" smtClean="0"/>
              <a:t>レーザー高度計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による小惑星との距離</a:t>
            </a:r>
            <a:r>
              <a:rPr lang="en-US" altLang="ja-JP" dirty="0" smtClean="0"/>
              <a:t>(</a:t>
            </a:r>
            <a:r>
              <a:rPr lang="ja-JP" altLang="en-US" dirty="0" smtClean="0"/>
              <a:t>時系列標高データ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MASCOT (DLR/CNES</a:t>
            </a:r>
            <a:r>
              <a:rPr kumimoji="1" lang="ja-JP" altLang="en-US" dirty="0" smtClean="0"/>
              <a:t>提供の小型着陸機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の各種データ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小惑星データ</a:t>
            </a:r>
            <a:r>
              <a:rPr lang="en-US" altLang="ja-JP" dirty="0" smtClean="0"/>
              <a:t> (</a:t>
            </a:r>
            <a:r>
              <a:rPr lang="ja-JP" altLang="en-US" dirty="0" smtClean="0"/>
              <a:t>形状モデル、回転軸の向き、軌道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科学解析に必要な探査機基本データ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軌道・姿勢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アウトリーチに適したコンテンツ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非公開データ</a:t>
            </a:r>
            <a:r>
              <a:rPr lang="en-US" altLang="ja-JP" dirty="0" smtClean="0"/>
              <a:t>: </a:t>
            </a:r>
            <a:r>
              <a:rPr lang="ja-JP" altLang="en-US" dirty="0" smtClean="0"/>
              <a:t>工学実験のデータ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DCAM3 (</a:t>
            </a:r>
            <a:r>
              <a:rPr kumimoji="1" lang="ja-JP" altLang="en-US" dirty="0" smtClean="0"/>
              <a:t>分離カメラ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の画像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SMP (</a:t>
            </a:r>
            <a:r>
              <a:rPr lang="ja-JP" altLang="en-US" dirty="0" smtClean="0"/>
              <a:t>サンプリング装置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関連データ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SCI (</a:t>
            </a:r>
            <a:r>
              <a:rPr lang="ja-JP" altLang="en-US" dirty="0" smtClean="0"/>
              <a:t>衝突装置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関連データ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MINERVA-II (</a:t>
            </a:r>
            <a:r>
              <a:rPr kumimoji="1" lang="ja-JP" altLang="en-US" dirty="0" smtClean="0"/>
              <a:t>小型ローバ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の各種データ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44106" y="28490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30108" y="4866968"/>
            <a:ext cx="3677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※ </a:t>
            </a:r>
            <a:r>
              <a:rPr lang="ja-JP" altLang="en-US" sz="1600" dirty="0" smtClean="0"/>
              <a:t>科学観測機器データでも一部非公開</a:t>
            </a:r>
            <a:endParaRPr lang="en-US" altLang="ja-JP" sz="1600" dirty="0" smtClean="0"/>
          </a:p>
          <a:p>
            <a:r>
              <a:rPr lang="ja-JP" altLang="ja-JP" sz="1600" dirty="0"/>
              <a:t>　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や工学実験のデータでも一部公開は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　ロジックとしてありうる</a:t>
            </a:r>
            <a:endParaRPr kumimoji="1" lang="ja-JP" altLang="en-US" sz="16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16/02/12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宇宙科学情報解析シンポジウム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9A79-A756-F14D-A31E-E2608C5412E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1269</Words>
  <Application>Microsoft Macintosh PowerPoint</Application>
  <PresentationFormat>画面に合わせる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ホワイト</vt:lpstr>
      <vt:lpstr>はやぶさ2のデータアーカイブ</vt:lpstr>
      <vt:lpstr>発表目次</vt:lpstr>
      <vt:lpstr>データアーカイブ体制・活動 </vt:lpstr>
      <vt:lpstr>データアーカイブ体制</vt:lpstr>
      <vt:lpstr>PowerPoint プレゼンテーション</vt:lpstr>
      <vt:lpstr>データアーカイブチーム DACの活動</vt:lpstr>
      <vt:lpstr>5W1Hによる公開データの解説</vt:lpstr>
      <vt:lpstr>5W1Hによる公開データの解説 Why なぜ公開 (なぜ非公開) ?</vt:lpstr>
      <vt:lpstr>5W1Hによる公開データの解説 What 何を公開? (何を非公開?)</vt:lpstr>
      <vt:lpstr>5W1Hによる公開データの解説 Who 誰が公開?</vt:lpstr>
      <vt:lpstr>5W1Hによる公開データの解説 Where どこから公開?</vt:lpstr>
      <vt:lpstr>5W1Hによる公開データの解説 When いつ公開?</vt:lpstr>
      <vt:lpstr>5W1Hによる公開データの解説 How どうやって公開</vt:lpstr>
      <vt:lpstr>まとめ</vt:lpstr>
      <vt:lpstr>PowerPoint プレゼンテーション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はやぶさ2のデータアーカイブ</dc:title>
  <dc:creator>山本 幸生</dc:creator>
  <cp:lastModifiedBy>山本 幸生</cp:lastModifiedBy>
  <cp:revision>261</cp:revision>
  <dcterms:created xsi:type="dcterms:W3CDTF">2016-02-10T12:13:36Z</dcterms:created>
  <dcterms:modified xsi:type="dcterms:W3CDTF">2016-02-12T05:55:45Z</dcterms:modified>
</cp:coreProperties>
</file>