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69" r:id="rId3"/>
    <p:sldId id="271" r:id="rId4"/>
    <p:sldId id="260" r:id="rId5"/>
    <p:sldId id="270" r:id="rId6"/>
    <p:sldId id="274" r:id="rId7"/>
    <p:sldId id="275" r:id="rId8"/>
    <p:sldId id="273" r:id="rId9"/>
    <p:sldId id="261" r:id="rId10"/>
    <p:sldId id="262" r:id="rId11"/>
    <p:sldId id="263" r:id="rId12"/>
    <p:sldId id="264" r:id="rId13"/>
    <p:sldId id="265" r:id="rId14"/>
    <p:sldId id="266" r:id="rId15"/>
    <p:sldId id="267" r:id="rId16"/>
    <p:sldId id="268" r:id="rId17"/>
    <p:sldId id="277" r:id="rId18"/>
  </p:sldIdLst>
  <p:sldSz cx="9144000" cy="6858000" type="screen4x3"/>
  <p:notesSz cx="68072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G:\csoda\Darts_SC-Year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日付で作成!$C$2</c:f>
              <c:strCache>
                <c:ptCount val="1"/>
                <c:pt idx="0">
                  <c:v>開始</c:v>
                </c:pt>
              </c:strCache>
            </c:strRef>
          </c:tx>
          <c:spPr>
            <a:noFill/>
            <a:ln>
              <a:noFill/>
            </a:ln>
          </c:spPr>
          <c:invertIfNegative val="0"/>
          <c:val>
            <c:numRef>
              <c:f>日付で作成!$C$3:$C$18</c:f>
              <c:numCache>
                <c:formatCode>m/d/yyyy</c:formatCode>
                <c:ptCount val="16"/>
                <c:pt idx="0">
                  <c:v>31813</c:v>
                </c:pt>
                <c:pt idx="1">
                  <c:v>34020</c:v>
                </c:pt>
                <c:pt idx="2">
                  <c:v>38543</c:v>
                </c:pt>
                <c:pt idx="3">
                  <c:v>34776</c:v>
                </c:pt>
                <c:pt idx="4">
                  <c:v>38770</c:v>
                </c:pt>
                <c:pt idx="5">
                  <c:v>35473</c:v>
                </c:pt>
                <c:pt idx="6">
                  <c:v>33480</c:v>
                </c:pt>
                <c:pt idx="7">
                  <c:v>38983</c:v>
                </c:pt>
                <c:pt idx="8">
                  <c:v>32561</c:v>
                </c:pt>
                <c:pt idx="9">
                  <c:v>33809</c:v>
                </c:pt>
                <c:pt idx="10">
                  <c:v>38588</c:v>
                </c:pt>
                <c:pt idx="11">
                  <c:v>40123</c:v>
                </c:pt>
                <c:pt idx="12">
                  <c:v>37750</c:v>
                </c:pt>
                <c:pt idx="13">
                  <c:v>39339</c:v>
                </c:pt>
                <c:pt idx="14">
                  <c:v>40319</c:v>
                </c:pt>
                <c:pt idx="15">
                  <c:v>39661</c:v>
                </c:pt>
              </c:numCache>
            </c:numRef>
          </c:val>
        </c:ser>
        <c:ser>
          <c:idx val="1"/>
          <c:order val="1"/>
          <c:tx>
            <c:strRef>
              <c:f>日付で作成!$E$2</c:f>
              <c:strCache>
                <c:ptCount val="1"/>
                <c:pt idx="0">
                  <c:v>期間</c:v>
                </c:pt>
              </c:strCache>
            </c:strRef>
          </c:tx>
          <c:spPr>
            <a:gradFill>
              <a:gsLst>
                <a:gs pos="0">
                  <a:schemeClr val="accent4">
                    <a:lumMod val="75000"/>
                  </a:schemeClr>
                </a:gs>
                <a:gs pos="50000">
                  <a:schemeClr val="accent4">
                    <a:lumMod val="60000"/>
                    <a:lumOff val="40000"/>
                  </a:schemeClr>
                </a:gs>
                <a:gs pos="100000">
                  <a:schemeClr val="accent4">
                    <a:lumMod val="20000"/>
                    <a:lumOff val="80000"/>
                  </a:schemeClr>
                </a:gs>
              </a:gsLst>
              <a:lin ang="5400000" scaled="0"/>
            </a:gradFill>
            <a:ln>
              <a:noFill/>
            </a:ln>
            <a:effectLst>
              <a:outerShdw blurRad="50800" dist="38100" dir="2700000" algn="tl" rotWithShape="0">
                <a:prstClr val="black">
                  <a:alpha val="40000"/>
                </a:prstClr>
              </a:outerShdw>
            </a:effectLst>
            <a:scene3d>
              <a:camera prst="orthographicFront"/>
              <a:lightRig rig="threePt" dir="t"/>
            </a:scene3d>
            <a:sp3d prstMaterial="plastic"/>
          </c:spPr>
          <c:invertIfNegative val="0"/>
          <c:cat>
            <c:strRef>
              <c:f>日付で作成!$A$3:$A$18</c:f>
              <c:strCache>
                <c:ptCount val="16"/>
                <c:pt idx="0">
                  <c:v>ぎんが</c:v>
                </c:pt>
                <c:pt idx="1">
                  <c:v>あすか</c:v>
                </c:pt>
                <c:pt idx="2">
                  <c:v>すざく</c:v>
                </c:pt>
                <c:pt idx="3">
                  <c:v>IRTS</c:v>
                </c:pt>
                <c:pt idx="4">
                  <c:v>あかり</c:v>
                </c:pt>
                <c:pt idx="5">
                  <c:v>はるか</c:v>
                </c:pt>
                <c:pt idx="6">
                  <c:v>ようこう</c:v>
                </c:pt>
                <c:pt idx="7">
                  <c:v>ひので</c:v>
                </c:pt>
                <c:pt idx="8">
                  <c:v>あけぼの</c:v>
                </c:pt>
                <c:pt idx="9">
                  <c:v>Geotail</c:v>
                </c:pt>
                <c:pt idx="10">
                  <c:v>れいめい</c:v>
                </c:pt>
                <c:pt idx="11">
                  <c:v>SMILES</c:v>
                </c:pt>
                <c:pt idx="12">
                  <c:v>はやぶさ</c:v>
                </c:pt>
                <c:pt idx="13">
                  <c:v>かぐや</c:v>
                </c:pt>
                <c:pt idx="14">
                  <c:v>あかつき</c:v>
                </c:pt>
                <c:pt idx="15">
                  <c:v>ISSきぼう</c:v>
                </c:pt>
              </c:strCache>
            </c:strRef>
          </c:cat>
          <c:val>
            <c:numRef>
              <c:f>日付で作成!$E$3:$E$18</c:f>
              <c:numCache>
                <c:formatCode>General</c:formatCode>
                <c:ptCount val="16"/>
                <c:pt idx="0">
                  <c:v>1730</c:v>
                </c:pt>
                <c:pt idx="1">
                  <c:v>2934</c:v>
                </c:pt>
                <c:pt idx="2">
                  <c:v>3867</c:v>
                </c:pt>
                <c:pt idx="3">
                  <c:v>301</c:v>
                </c:pt>
                <c:pt idx="4">
                  <c:v>2101</c:v>
                </c:pt>
                <c:pt idx="5">
                  <c:v>3213</c:v>
                </c:pt>
                <c:pt idx="6">
                  <c:v>4620</c:v>
                </c:pt>
                <c:pt idx="7">
                  <c:v>3427</c:v>
                </c:pt>
                <c:pt idx="8">
                  <c:v>9556</c:v>
                </c:pt>
                <c:pt idx="9">
                  <c:v>8601</c:v>
                </c:pt>
                <c:pt idx="10">
                  <c:v>3822</c:v>
                </c:pt>
                <c:pt idx="11">
                  <c:v>166</c:v>
                </c:pt>
                <c:pt idx="12">
                  <c:v>2592</c:v>
                </c:pt>
                <c:pt idx="13">
                  <c:v>636</c:v>
                </c:pt>
                <c:pt idx="14">
                  <c:v>2091</c:v>
                </c:pt>
                <c:pt idx="15">
                  <c:v>2749</c:v>
                </c:pt>
              </c:numCache>
            </c:numRef>
          </c:val>
        </c:ser>
        <c:dLbls>
          <c:showLegendKey val="0"/>
          <c:showVal val="0"/>
          <c:showCatName val="0"/>
          <c:showSerName val="0"/>
          <c:showPercent val="0"/>
          <c:showBubbleSize val="0"/>
        </c:dLbls>
        <c:gapWidth val="100"/>
        <c:overlap val="100"/>
        <c:axId val="34478720"/>
        <c:axId val="34492800"/>
      </c:barChart>
      <c:catAx>
        <c:axId val="34478720"/>
        <c:scaling>
          <c:orientation val="maxMin"/>
        </c:scaling>
        <c:delete val="0"/>
        <c:axPos val="l"/>
        <c:majorTickMark val="out"/>
        <c:minorTickMark val="none"/>
        <c:tickLblPos val="nextTo"/>
        <c:crossAx val="34492800"/>
        <c:crosses val="autoZero"/>
        <c:auto val="1"/>
        <c:lblAlgn val="ctr"/>
        <c:lblOffset val="100"/>
        <c:noMultiLvlLbl val="0"/>
      </c:catAx>
      <c:valAx>
        <c:axId val="34492800"/>
        <c:scaling>
          <c:orientation val="minMax"/>
          <c:max val="42461"/>
          <c:min val="31048"/>
        </c:scaling>
        <c:delete val="0"/>
        <c:axPos val="t"/>
        <c:majorGridlines/>
        <c:numFmt formatCode="yyyy"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ja-JP"/>
          </a:p>
        </c:txPr>
        <c:crossAx val="34478720"/>
        <c:crosses val="autoZero"/>
        <c:crossBetween val="between"/>
        <c:majorUnit val="1829"/>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7285"/>
          </a:xfrm>
          <a:prstGeom prst="rect">
            <a:avLst/>
          </a:prstGeom>
        </p:spPr>
        <p:txBody>
          <a:bodyPr vert="horz" lIns="91504" tIns="45752" rIns="91504" bIns="457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7285"/>
          </a:xfrm>
          <a:prstGeom prst="rect">
            <a:avLst/>
          </a:prstGeom>
        </p:spPr>
        <p:txBody>
          <a:bodyPr vert="horz" lIns="91504" tIns="45752" rIns="91504" bIns="45752" rtlCol="0"/>
          <a:lstStyle>
            <a:lvl1pPr algn="r">
              <a:defRPr sz="1200"/>
            </a:lvl1pPr>
          </a:lstStyle>
          <a:p>
            <a:fld id="{A23064E0-D543-4F67-AF11-C98745B3533C}" type="datetimeFigureOut">
              <a:rPr kumimoji="1" lang="ja-JP" altLang="en-US" smtClean="0"/>
              <a:t>2016/2/12</a:t>
            </a:fld>
            <a:endParaRPr kumimoji="1"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504" tIns="45752" rIns="91504" bIns="45752" rtlCol="0" anchor="ctr"/>
          <a:lstStyle/>
          <a:p>
            <a:endParaRPr lang="ja-JP" altLang="en-US"/>
          </a:p>
        </p:txBody>
      </p:sp>
      <p:sp>
        <p:nvSpPr>
          <p:cNvPr id="5" name="ノート プレースホルダー 4"/>
          <p:cNvSpPr>
            <a:spLocks noGrp="1"/>
          </p:cNvSpPr>
          <p:nvPr>
            <p:ph type="body" sz="quarter" idx="3"/>
          </p:nvPr>
        </p:nvSpPr>
        <p:spPr>
          <a:xfrm>
            <a:off x="681515" y="4724996"/>
            <a:ext cx="5445760" cy="4475560"/>
          </a:xfrm>
          <a:prstGeom prst="rect">
            <a:avLst/>
          </a:prstGeom>
        </p:spPr>
        <p:txBody>
          <a:bodyPr vert="horz" lIns="91504" tIns="45752" rIns="91504" bIns="4575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815"/>
            <a:ext cx="2950052" cy="497285"/>
          </a:xfrm>
          <a:prstGeom prst="rect">
            <a:avLst/>
          </a:prstGeom>
        </p:spPr>
        <p:txBody>
          <a:bodyPr vert="horz" lIns="91504" tIns="45752" rIns="91504" bIns="457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6815"/>
            <a:ext cx="2950051" cy="497285"/>
          </a:xfrm>
          <a:prstGeom prst="rect">
            <a:avLst/>
          </a:prstGeom>
        </p:spPr>
        <p:txBody>
          <a:bodyPr vert="horz" lIns="91504" tIns="45752" rIns="91504" bIns="45752" rtlCol="0" anchor="b"/>
          <a:lstStyle>
            <a:lvl1pPr algn="r">
              <a:defRPr sz="1200"/>
            </a:lvl1pPr>
          </a:lstStyle>
          <a:p>
            <a:fld id="{E40A321F-DE46-4A0F-BC90-BEB6EAD95DD6}" type="slidenum">
              <a:rPr kumimoji="1" lang="ja-JP" altLang="en-US" smtClean="0"/>
              <a:t>‹#›</a:t>
            </a:fld>
            <a:endParaRPr kumimoji="1" lang="ja-JP" altLang="en-US"/>
          </a:p>
        </p:txBody>
      </p:sp>
    </p:spTree>
    <p:extLst>
      <p:ext uri="{BB962C8B-B14F-4D97-AF65-F5344CB8AC3E}">
        <p14:creationId xmlns:p14="http://schemas.microsoft.com/office/powerpoint/2010/main" val="413692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8631C7-9DDF-4695-8DC7-12BC9B08B7B5}"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552437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9F053A-EC56-480E-92F2-3E4864B72553}"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222366771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9F053A-EC56-480E-92F2-3E4864B72553}"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325566540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85AF02-D809-4485-A37C-A6E5C56671A0}"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32541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C122649-E2E9-4DE9-80F8-E8A2818D4FD0}"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73429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A72324-42EB-4602-AD2F-69F7B58A7103}"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060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A7B0711-84B7-4EC4-93F2-738FA5F5F767}" type="datetime1">
              <a:rPr kumimoji="1" lang="ja-JP" altLang="en-US" smtClean="0"/>
              <a:t>2016/2/12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8861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3C6C7C-99EA-4733-9F4F-37905C1C7B9B}" type="datetime1">
              <a:rPr kumimoji="1" lang="ja-JP" altLang="en-US" smtClean="0"/>
              <a:t>2016/2/12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5618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D62BAA-7FB0-460F-A509-BBD91B38E8A8}" type="datetime1">
              <a:rPr kumimoji="1" lang="ja-JP" altLang="en-US" smtClean="0"/>
              <a:t>2016/2/12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4674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9F053A-EC56-480E-92F2-3E4864B72553}"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33145032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456E29-77ED-4B86-9222-E1314FBAC0D3}"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87945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053A-EC56-480E-92F2-3E4864B72553}" type="datetime1">
              <a:rPr kumimoji="1" lang="ja-JP" altLang="en-US" smtClean="0"/>
              <a:t>2016/2/12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3600">
                <a:solidFill>
                  <a:schemeClr val="tx1">
                    <a:tint val="75000"/>
                  </a:schemeClr>
                </a:solidFill>
              </a:defRPr>
            </a:lvl1p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16466931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83003"/>
          <a:stretch/>
        </p:blipFill>
        <p:spPr bwMode="auto">
          <a:xfrm>
            <a:off x="107504" y="8951"/>
            <a:ext cx="8940439" cy="1455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ctrTitle"/>
          </p:nvPr>
        </p:nvSpPr>
        <p:spPr>
          <a:xfrm>
            <a:off x="395536" y="1484784"/>
            <a:ext cx="8208912" cy="1470025"/>
          </a:xfrm>
        </p:spPr>
        <p:txBody>
          <a:bodyPr>
            <a:normAutofit/>
          </a:bodyPr>
          <a:lstStyle/>
          <a:p>
            <a:r>
              <a:rPr kumimoji="1" lang="ja-JP" altLang="en-US" dirty="0" smtClean="0"/>
              <a:t>宇宙科学データアーカイブ</a:t>
            </a:r>
            <a:r>
              <a:rPr kumimoji="1" lang="en-US" altLang="ja-JP" dirty="0" smtClean="0"/>
              <a:t>DARTS</a:t>
            </a:r>
            <a:r>
              <a:rPr kumimoji="1" lang="ja-JP" altLang="en-US" dirty="0" smtClean="0"/>
              <a:t>の現状と課題</a:t>
            </a:r>
            <a:endParaRPr kumimoji="1" lang="ja-JP" altLang="en-US" dirty="0"/>
          </a:p>
        </p:txBody>
      </p:sp>
      <p:sp>
        <p:nvSpPr>
          <p:cNvPr id="3" name="サブタイトル 2"/>
          <p:cNvSpPr>
            <a:spLocks noGrp="1"/>
          </p:cNvSpPr>
          <p:nvPr>
            <p:ph type="subTitle" idx="1"/>
          </p:nvPr>
        </p:nvSpPr>
        <p:spPr>
          <a:xfrm>
            <a:off x="1371600" y="3886200"/>
            <a:ext cx="6400800" cy="2135088"/>
          </a:xfrm>
        </p:spPr>
        <p:txBody>
          <a:bodyPr>
            <a:normAutofit fontScale="62500" lnSpcReduction="20000"/>
          </a:bodyPr>
          <a:lstStyle/>
          <a:p>
            <a:r>
              <a:rPr lang="zh-TW" altLang="en-US"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殿岡 </a:t>
            </a:r>
            <a:r>
              <a:rPr lang="zh-TW" altLang="en-US" dirty="0">
                <a:solidFill>
                  <a:schemeClr val="tx1">
                    <a:lumMod val="75000"/>
                    <a:lumOff val="25000"/>
                  </a:schemeClr>
                </a:solidFill>
                <a:latin typeface="ＭＳ Ｐゴシック" panose="020B0600070205080204" pitchFamily="50" charset="-128"/>
                <a:ea typeface="ＭＳ Ｐゴシック" panose="020B0600070205080204" pitchFamily="50" charset="-128"/>
              </a:rPr>
              <a:t>英顕、松崎 恵一、海老沢 研、山本 幸生、北條 </a:t>
            </a:r>
            <a:r>
              <a:rPr lang="zh-TW" altLang="en-US"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勝</a:t>
            </a:r>
            <a:r>
              <a:rPr lang="ja-JP" altLang="en-US" dirty="0">
                <a:solidFill>
                  <a:schemeClr val="tx1">
                    <a:lumMod val="75000"/>
                    <a:lumOff val="25000"/>
                  </a:schemeClr>
                </a:solidFill>
              </a:rPr>
              <a:t>己</a:t>
            </a:r>
            <a:r>
              <a:rPr lang="zh-TW" altLang="en-US"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a:t>
            </a:r>
            <a:r>
              <a:rPr lang="zh-TW" altLang="en-US" dirty="0">
                <a:solidFill>
                  <a:schemeClr val="tx1">
                    <a:lumMod val="75000"/>
                    <a:lumOff val="25000"/>
                  </a:schemeClr>
                </a:solidFill>
                <a:latin typeface="ＭＳ Ｐゴシック" panose="020B0600070205080204" pitchFamily="50" charset="-128"/>
                <a:ea typeface="ＭＳ Ｐゴシック" panose="020B0600070205080204" pitchFamily="50" charset="-128"/>
              </a:rPr>
              <a:t>藤嶋 幸美、稲田 久</a:t>
            </a:r>
            <a:r>
              <a:rPr lang="zh-TW" altLang="en-US"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里子</a:t>
            </a:r>
            <a:endParaRPr lang="en-US" altLang="zh-TW"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endParaRPr>
          </a:p>
          <a:p>
            <a:r>
              <a:rPr lang="zh-TW" altLang="en-US" dirty="0">
                <a:solidFill>
                  <a:schemeClr val="tx1">
                    <a:lumMod val="75000"/>
                    <a:lumOff val="25000"/>
                  </a:schemeClr>
                </a:solidFill>
                <a:latin typeface="ＭＳ Ｐゴシック" panose="020B0600070205080204" pitchFamily="50" charset="-128"/>
                <a:ea typeface="ＭＳ Ｐゴシック" panose="020B0600070205080204" pitchFamily="50" charset="-128"/>
              </a:rPr>
              <a:t>宇宙航空研究開発機構 宇宙科</a:t>
            </a:r>
            <a:r>
              <a:rPr lang="zh-TW" altLang="en-US">
                <a:solidFill>
                  <a:schemeClr val="tx1">
                    <a:lumMod val="75000"/>
                    <a:lumOff val="25000"/>
                  </a:schemeClr>
                </a:solidFill>
                <a:latin typeface="ＭＳ Ｐゴシック" panose="020B0600070205080204" pitchFamily="50" charset="-128"/>
                <a:ea typeface="ＭＳ Ｐゴシック" panose="020B0600070205080204" pitchFamily="50" charset="-128"/>
              </a:rPr>
              <a:t>学</a:t>
            </a:r>
            <a:r>
              <a:rPr lang="zh-TW" altLang="en-US"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研究所</a:t>
            </a:r>
            <a:r>
              <a:rPr lang="ja-JP" altLang="en-US" smtClean="0">
                <a:solidFill>
                  <a:schemeClr val="tx1">
                    <a:lumMod val="75000"/>
                    <a:lumOff val="25000"/>
                  </a:schemeClr>
                </a:solidFill>
                <a:latin typeface="ＭＳ Ｐゴシック" panose="020B0600070205080204" pitchFamily="50" charset="-128"/>
                <a:ea typeface="ＭＳ Ｐゴシック" panose="020B0600070205080204" pitchFamily="50" charset="-128"/>
              </a:rPr>
              <a:t>　科学衛星運用・データ利用ユニット</a:t>
            </a:r>
            <a:endParaRPr lang="zh-TW" altLang="en-US" dirty="0">
              <a:solidFill>
                <a:schemeClr val="tx1">
                  <a:lumMod val="75000"/>
                  <a:lumOff val="25000"/>
                </a:schemeClr>
              </a:solidFill>
              <a:latin typeface="ＭＳ Ｐゴシック" panose="020B0600070205080204" pitchFamily="50" charset="-128"/>
              <a:ea typeface="ＭＳ Ｐゴシック" panose="020B0600070205080204" pitchFamily="50" charset="-128"/>
            </a:endParaRPr>
          </a:p>
          <a:p>
            <a:endParaRPr lang="en-US" altLang="ja-JP">
              <a:solidFill>
                <a:schemeClr val="tx1">
                  <a:lumMod val="75000"/>
                  <a:lumOff val="25000"/>
                </a:schemeClr>
              </a:solidFill>
            </a:endParaRPr>
          </a:p>
          <a:p>
            <a:r>
              <a:rPr kumimoji="1" lang="en-US" altLang="ja-JP" smtClean="0">
                <a:solidFill>
                  <a:schemeClr val="tx1">
                    <a:lumMod val="75000"/>
                    <a:lumOff val="25000"/>
                  </a:schemeClr>
                </a:solidFill>
              </a:rPr>
              <a:t>2016/2/12</a:t>
            </a:r>
          </a:p>
          <a:p>
            <a:r>
              <a:rPr lang="ja-JP" altLang="en-US">
                <a:solidFill>
                  <a:schemeClr val="tx1">
                    <a:lumMod val="75000"/>
                    <a:lumOff val="25000"/>
                  </a:schemeClr>
                </a:solidFill>
              </a:rPr>
              <a:t>宇宙科学情報解析シンポジウム</a:t>
            </a:r>
            <a:endParaRPr lang="en-US" altLang="ja-JP">
              <a:solidFill>
                <a:schemeClr val="tx1">
                  <a:lumMod val="75000"/>
                  <a:lumOff val="25000"/>
                </a:schemeClr>
              </a:solidFill>
            </a:endParaRPr>
          </a:p>
          <a:p>
            <a:endParaRPr kumimoji="1" lang="en-US" altLang="ja-JP" dirty="0" smtClean="0">
              <a:solidFill>
                <a:schemeClr val="tx1">
                  <a:lumMod val="75000"/>
                  <a:lumOff val="25000"/>
                </a:schemeClr>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1695750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normAutofit/>
          </a:bodyPr>
          <a:lstStyle/>
          <a:p>
            <a:r>
              <a:rPr lang="ja-JP" altLang="en-US" dirty="0"/>
              <a:t>サーバの役割分担の</a:t>
            </a:r>
            <a:r>
              <a:rPr lang="ja-JP" altLang="en-US" dirty="0" smtClean="0"/>
              <a:t>明確化</a:t>
            </a:r>
            <a:endParaRPr kumimoji="1" lang="ja-JP" altLang="en-US" dirty="0"/>
          </a:p>
        </p:txBody>
      </p:sp>
      <p:sp>
        <p:nvSpPr>
          <p:cNvPr id="3" name="コンテンツ プレースホルダー 2"/>
          <p:cNvSpPr>
            <a:spLocks noGrp="1"/>
          </p:cNvSpPr>
          <p:nvPr>
            <p:ph idx="1"/>
          </p:nvPr>
        </p:nvSpPr>
        <p:spPr>
          <a:xfrm>
            <a:off x="457200" y="1600201"/>
            <a:ext cx="8229600" cy="3556992"/>
          </a:xfrm>
        </p:spPr>
        <p:txBody>
          <a:bodyPr>
            <a:normAutofit fontScale="85000" lnSpcReduction="20000"/>
          </a:bodyPr>
          <a:lstStyle/>
          <a:p>
            <a:r>
              <a:rPr kumimoji="1" lang="ja-JP" altLang="en-US" dirty="0" smtClean="0"/>
              <a:t>リスク例</a:t>
            </a:r>
            <a:endParaRPr kumimoji="1" lang="en-US" altLang="ja-JP" dirty="0" smtClean="0"/>
          </a:p>
          <a:p>
            <a:pPr lvl="1"/>
            <a:r>
              <a:rPr lang="ja-JP" altLang="en-US" dirty="0"/>
              <a:t>外部に公開されて</a:t>
            </a:r>
            <a:r>
              <a:rPr lang="ja-JP" altLang="en-US" dirty="0" smtClean="0"/>
              <a:t>いる</a:t>
            </a:r>
            <a:r>
              <a:rPr lang="en-US" altLang="ja-JP" dirty="0" smtClean="0"/>
              <a:t>DARTS</a:t>
            </a:r>
            <a:r>
              <a:rPr lang="ja-JP" altLang="en-US" dirty="0" smtClean="0"/>
              <a:t>サーバがクラックされて、データが消失する。</a:t>
            </a:r>
            <a:r>
              <a:rPr kumimoji="1" lang="ja-JP" altLang="en-US" dirty="0" smtClean="0"/>
              <a:t>復旧のために多大な時間をとられる。</a:t>
            </a:r>
            <a:endParaRPr kumimoji="1" lang="en-US" altLang="ja-JP" dirty="0" smtClean="0"/>
          </a:p>
          <a:p>
            <a:r>
              <a:rPr lang="en-US" altLang="ja-JP" dirty="0" smtClean="0"/>
              <a:t>DARTS</a:t>
            </a:r>
            <a:r>
              <a:rPr lang="ja-JP" altLang="en-US" dirty="0" smtClean="0"/>
              <a:t>サーバではデータストレージは </a:t>
            </a:r>
            <a:r>
              <a:rPr lang="en-US" altLang="ja-JP" dirty="0" smtClean="0"/>
              <a:t>Read Only</a:t>
            </a:r>
            <a:r>
              <a:rPr lang="ja-JP" altLang="en-US" dirty="0" smtClean="0"/>
              <a:t>とし、データの加工</a:t>
            </a:r>
            <a:r>
              <a:rPr lang="en-US" altLang="ja-JP" dirty="0" smtClean="0"/>
              <a:t>(</a:t>
            </a:r>
            <a:r>
              <a:rPr lang="ja-JP" altLang="en-US" dirty="0" smtClean="0"/>
              <a:t>書き込み</a:t>
            </a:r>
            <a:r>
              <a:rPr lang="en-US" altLang="ja-JP" dirty="0" smtClean="0"/>
              <a:t>)</a:t>
            </a:r>
            <a:r>
              <a:rPr lang="ja-JP" altLang="en-US" dirty="0" smtClean="0"/>
              <a:t>は基本的に行わないように</a:t>
            </a:r>
            <a:r>
              <a:rPr lang="ja-JP" altLang="en-US" dirty="0"/>
              <a:t>して、</a:t>
            </a:r>
            <a:r>
              <a:rPr lang="ja-JP" altLang="en-US" dirty="0" smtClean="0"/>
              <a:t>役割を分けた。</a:t>
            </a:r>
            <a:endParaRPr lang="en-US" altLang="ja-JP" dirty="0" smtClean="0"/>
          </a:p>
          <a:p>
            <a:r>
              <a:rPr kumimoji="1" lang="ja-JP" altLang="en-US" dirty="0"/>
              <a:t>データの加工</a:t>
            </a:r>
            <a:r>
              <a:rPr kumimoji="1" lang="ja-JP" altLang="en-US" dirty="0" smtClean="0"/>
              <a:t>はリフォーマッターで行う。</a:t>
            </a:r>
            <a:endParaRPr kumimoji="1" lang="en-US" altLang="ja-JP" dirty="0" smtClean="0"/>
          </a:p>
          <a:p>
            <a:r>
              <a:rPr lang="ja-JP" altLang="en-US" dirty="0" smtClean="0"/>
              <a:t>万一 </a:t>
            </a:r>
            <a:r>
              <a:rPr lang="en-US" altLang="ja-JP" dirty="0" smtClean="0"/>
              <a:t>DARTS </a:t>
            </a:r>
            <a:r>
              <a:rPr lang="ja-JP" altLang="en-US" dirty="0" smtClean="0"/>
              <a:t>サーバがクラックされても、被害範囲を限定できる。</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5" name="正方形/長方形 4"/>
          <p:cNvSpPr/>
          <p:nvPr/>
        </p:nvSpPr>
        <p:spPr>
          <a:xfrm>
            <a:off x="1835696" y="504918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リフォーマッタ</a:t>
            </a:r>
            <a:endParaRPr kumimoji="1" lang="en-US" altLang="ja-JP" smtClean="0"/>
          </a:p>
          <a:p>
            <a:pPr algn="ctr"/>
            <a:r>
              <a:rPr lang="en-US" altLang="ja-JP"/>
              <a:t>(</a:t>
            </a:r>
            <a:r>
              <a:rPr lang="ja-JP" altLang="en-US"/>
              <a:t>データ処理</a:t>
            </a:r>
            <a:r>
              <a:rPr lang="en-US" altLang="ja-JP"/>
              <a:t>)</a:t>
            </a:r>
            <a:endParaRPr kumimoji="1" lang="ja-JP" altLang="en-US"/>
          </a:p>
        </p:txBody>
      </p:sp>
      <p:sp>
        <p:nvSpPr>
          <p:cNvPr id="6" name="円柱 5"/>
          <p:cNvSpPr/>
          <p:nvPr/>
        </p:nvSpPr>
        <p:spPr>
          <a:xfrm>
            <a:off x="4355976" y="5301208"/>
            <a:ext cx="792088" cy="615293"/>
          </a:xfrm>
          <a:prstGeom prst="can">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DB</a:t>
            </a:r>
          </a:p>
        </p:txBody>
      </p:sp>
      <p:sp>
        <p:nvSpPr>
          <p:cNvPr id="7" name="円柱 6"/>
          <p:cNvSpPr/>
          <p:nvPr/>
        </p:nvSpPr>
        <p:spPr>
          <a:xfrm>
            <a:off x="4355976" y="6021288"/>
            <a:ext cx="792088" cy="615293"/>
          </a:xfrm>
          <a:prstGeom prst="can">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NAS</a:t>
            </a:r>
            <a:endParaRPr kumimoji="1" lang="ja-JP" altLang="en-US"/>
          </a:p>
        </p:txBody>
      </p:sp>
      <p:sp>
        <p:nvSpPr>
          <p:cNvPr id="8" name="正方形/長方形 7"/>
          <p:cNvSpPr/>
          <p:nvPr/>
        </p:nvSpPr>
        <p:spPr>
          <a:xfrm>
            <a:off x="5940152" y="5013176"/>
            <a:ext cx="1656184" cy="504000"/>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DARTS</a:t>
            </a:r>
            <a:r>
              <a:rPr kumimoji="1" lang="ja-JP" altLang="en-US" smtClean="0"/>
              <a:t>サーバ</a:t>
            </a:r>
            <a:endParaRPr kumimoji="1" lang="en-US" altLang="ja-JP" smtClean="0"/>
          </a:p>
          <a:p>
            <a:pPr algn="ctr"/>
            <a:r>
              <a:rPr lang="en-US" altLang="ja-JP" smtClean="0"/>
              <a:t>Web</a:t>
            </a:r>
            <a:endParaRPr kumimoji="1" lang="ja-JP" altLang="en-US"/>
          </a:p>
        </p:txBody>
      </p:sp>
      <p:cxnSp>
        <p:nvCxnSpPr>
          <p:cNvPr id="10" name="直線矢印コネクタ 9"/>
          <p:cNvCxnSpPr>
            <a:stCxn id="5" idx="3"/>
            <a:endCxn id="6" idx="2"/>
          </p:cNvCxnSpPr>
          <p:nvPr/>
        </p:nvCxnSpPr>
        <p:spPr>
          <a:xfrm>
            <a:off x="3491880" y="5301208"/>
            <a:ext cx="864096" cy="30764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3"/>
            <a:endCxn id="7" idx="2"/>
          </p:cNvCxnSpPr>
          <p:nvPr/>
        </p:nvCxnSpPr>
        <p:spPr>
          <a:xfrm>
            <a:off x="3491880" y="5301208"/>
            <a:ext cx="864096" cy="102772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6" idx="4"/>
            <a:endCxn id="8" idx="1"/>
          </p:cNvCxnSpPr>
          <p:nvPr/>
        </p:nvCxnSpPr>
        <p:spPr>
          <a:xfrm flipV="1">
            <a:off x="5148064" y="5265176"/>
            <a:ext cx="792088" cy="34367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4"/>
            <a:endCxn id="8" idx="1"/>
          </p:cNvCxnSpPr>
          <p:nvPr/>
        </p:nvCxnSpPr>
        <p:spPr>
          <a:xfrm flipV="1">
            <a:off x="5148064" y="5265176"/>
            <a:ext cx="792088" cy="106375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8" idx="3"/>
          </p:cNvCxnSpPr>
          <p:nvPr/>
        </p:nvCxnSpPr>
        <p:spPr>
          <a:xfrm>
            <a:off x="7596336" y="5265176"/>
            <a:ext cx="576064"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512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normAutofit fontScale="90000"/>
          </a:bodyPr>
          <a:lstStyle/>
          <a:p>
            <a:r>
              <a:rPr lang="ja-JP" altLang="en-US" dirty="0" smtClean="0"/>
              <a:t>コンテンツリリースが</a:t>
            </a:r>
            <a:r>
              <a:rPr lang="ja-JP" altLang="en-US" dirty="0"/>
              <a:t>サービスに影響を与えないサーバ</a:t>
            </a:r>
            <a:r>
              <a:rPr lang="ja-JP" altLang="en-US" dirty="0" smtClean="0"/>
              <a:t>構成</a:t>
            </a:r>
            <a:endParaRPr kumimoji="1" lang="ja-JP" altLang="en-US" dirty="0"/>
          </a:p>
        </p:txBody>
      </p:sp>
      <p:sp>
        <p:nvSpPr>
          <p:cNvPr id="3" name="コンテンツ プレースホルダー 2"/>
          <p:cNvSpPr>
            <a:spLocks noGrp="1"/>
          </p:cNvSpPr>
          <p:nvPr>
            <p:ph idx="1"/>
          </p:nvPr>
        </p:nvSpPr>
        <p:spPr>
          <a:xfrm>
            <a:off x="457200" y="1600201"/>
            <a:ext cx="8229600" cy="3845024"/>
          </a:xfrm>
        </p:spPr>
        <p:txBody>
          <a:bodyPr>
            <a:normAutofit fontScale="70000" lnSpcReduction="20000"/>
          </a:bodyPr>
          <a:lstStyle/>
          <a:p>
            <a:r>
              <a:rPr lang="ja-JP" altLang="en-US" dirty="0"/>
              <a:t>リスク</a:t>
            </a:r>
            <a:r>
              <a:rPr kumimoji="1" lang="ja-JP" altLang="en-US" dirty="0" smtClean="0"/>
              <a:t>例</a:t>
            </a:r>
            <a:endParaRPr kumimoji="1" lang="en-US" altLang="ja-JP" dirty="0" smtClean="0"/>
          </a:p>
          <a:p>
            <a:pPr lvl="1"/>
            <a:r>
              <a:rPr lang="ja-JP" altLang="en-US" dirty="0"/>
              <a:t>不具合のある</a:t>
            </a:r>
            <a:r>
              <a:rPr lang="ja-JP" altLang="en-US" dirty="0" smtClean="0"/>
              <a:t>コンテンツ</a:t>
            </a:r>
            <a:r>
              <a:rPr lang="en-US" altLang="ja-JP" dirty="0" smtClean="0"/>
              <a:t>(HTML</a:t>
            </a:r>
            <a:r>
              <a:rPr lang="ja-JP" altLang="en-US" dirty="0" smtClean="0"/>
              <a:t>ページ、アプリケーションもしくは設定</a:t>
            </a:r>
            <a:r>
              <a:rPr lang="en-US" altLang="ja-JP" dirty="0" smtClean="0"/>
              <a:t>)</a:t>
            </a:r>
            <a:r>
              <a:rPr lang="ja-JP" altLang="en-US" dirty="0" err="1" smtClean="0"/>
              <a:t>のリ</a:t>
            </a:r>
            <a:r>
              <a:rPr lang="ja-JP" altLang="en-US" dirty="0" smtClean="0"/>
              <a:t>リースにより、本番サーバのサービスが停止</a:t>
            </a:r>
            <a:r>
              <a:rPr lang="ja-JP" altLang="en-US" dirty="0"/>
              <a:t>する。</a:t>
            </a:r>
            <a:endParaRPr lang="en-US" altLang="ja-JP" dirty="0" smtClean="0"/>
          </a:p>
          <a:p>
            <a:r>
              <a:rPr kumimoji="1" lang="ja-JP" altLang="en-US" dirty="0" smtClean="0"/>
              <a:t>主流サービスは </a:t>
            </a:r>
            <a:r>
              <a:rPr kumimoji="1" lang="en-US" altLang="ja-JP" dirty="0" smtClean="0"/>
              <a:t>3(+1)</a:t>
            </a:r>
            <a:r>
              <a:rPr kumimoji="1" lang="ja-JP" altLang="en-US" dirty="0" smtClean="0"/>
              <a:t>ステップ のリリース手順とし、事前に不具合を検出できる体制を構築した。</a:t>
            </a:r>
            <a:endParaRPr kumimoji="1" lang="en-US" altLang="ja-JP" dirty="0" smtClean="0"/>
          </a:p>
          <a:p>
            <a:pPr lvl="1"/>
            <a:r>
              <a:rPr lang="ja-JP" altLang="en-US" dirty="0"/>
              <a:t>分野別</a:t>
            </a:r>
            <a:r>
              <a:rPr lang="ja-JP" altLang="en-US" dirty="0" smtClean="0"/>
              <a:t>開発機</a:t>
            </a:r>
            <a:r>
              <a:rPr lang="en-US" altLang="ja-JP" dirty="0" smtClean="0"/>
              <a:t>: </a:t>
            </a:r>
            <a:r>
              <a:rPr lang="ja-JP" altLang="en-US" dirty="0" smtClean="0"/>
              <a:t>開発者がコンテンツの開発を行うマシン。</a:t>
            </a:r>
            <a:endParaRPr lang="en-US" altLang="ja-JP" dirty="0" smtClean="0"/>
          </a:p>
          <a:p>
            <a:pPr lvl="1"/>
            <a:r>
              <a:rPr kumimoji="1" lang="ja-JP" altLang="en-US" dirty="0"/>
              <a:t>統合</a:t>
            </a:r>
            <a:r>
              <a:rPr kumimoji="1" lang="ja-JP" altLang="en-US" dirty="0" smtClean="0"/>
              <a:t>開発機</a:t>
            </a:r>
            <a:r>
              <a:rPr kumimoji="1" lang="en-US" altLang="ja-JP" dirty="0" smtClean="0"/>
              <a:t>: DARTS</a:t>
            </a:r>
            <a:r>
              <a:rPr kumimoji="1" lang="ja-JP" altLang="en-US" dirty="0" smtClean="0"/>
              <a:t>管理者が全分野を統合した状態での動作確認を行うマシン。</a:t>
            </a:r>
            <a:endParaRPr kumimoji="1" lang="en-US" altLang="ja-JP" dirty="0" smtClean="0"/>
          </a:p>
          <a:p>
            <a:pPr lvl="1"/>
            <a:r>
              <a:rPr lang="ja-JP" altLang="en-US" dirty="0" smtClean="0"/>
              <a:t>試験機</a:t>
            </a:r>
            <a:r>
              <a:rPr lang="en-US" altLang="ja-JP" dirty="0" smtClean="0"/>
              <a:t>: </a:t>
            </a:r>
            <a:r>
              <a:rPr lang="ja-JP" altLang="en-US" dirty="0" smtClean="0"/>
              <a:t>本番に近い状態で試験を行うマシン。</a:t>
            </a:r>
            <a:r>
              <a:rPr lang="en-US" altLang="ja-JP" dirty="0" smtClean="0"/>
              <a:t>JAXA</a:t>
            </a:r>
            <a:r>
              <a:rPr lang="ja-JP" altLang="en-US" dirty="0" smtClean="0"/>
              <a:t>外の関係者からも確認を行えるようにしている。</a:t>
            </a:r>
            <a:endParaRPr lang="en-US" altLang="ja-JP" dirty="0" smtClean="0"/>
          </a:p>
          <a:p>
            <a:pPr lvl="1"/>
            <a:r>
              <a:rPr kumimoji="1" lang="ja-JP" altLang="en-US" dirty="0" smtClean="0"/>
              <a:t>本番機</a:t>
            </a:r>
            <a:r>
              <a:rPr kumimoji="1" lang="en-US" altLang="ja-JP" dirty="0" smtClean="0"/>
              <a:t>: </a:t>
            </a:r>
            <a:r>
              <a:rPr kumimoji="1" lang="ja-JP" altLang="en-US" dirty="0" smtClean="0"/>
              <a:t>実際に外部に対するサービスを行うマシン。</a:t>
            </a:r>
            <a:endParaRPr kumimoji="1" lang="en-US" altLang="ja-JP" dirty="0" smtClean="0"/>
          </a:p>
          <a:p>
            <a:r>
              <a:rPr lang="ja-JP" altLang="en-US" dirty="0" smtClean="0"/>
              <a:t>非主流サービスについても、開発機と本番機を分けたサーバ構成を取っている。</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ホームベース 4"/>
          <p:cNvSpPr/>
          <p:nvPr/>
        </p:nvSpPr>
        <p:spPr>
          <a:xfrm>
            <a:off x="1619672" y="5589240"/>
            <a:ext cx="1440160" cy="1080120"/>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分野別開発</a:t>
            </a:r>
            <a:endParaRPr kumimoji="1" lang="ja-JP" altLang="en-US" b="1" dirty="0"/>
          </a:p>
        </p:txBody>
      </p:sp>
      <p:sp>
        <p:nvSpPr>
          <p:cNvPr id="6" name="山形 5"/>
          <p:cNvSpPr/>
          <p:nvPr/>
        </p:nvSpPr>
        <p:spPr>
          <a:xfrm>
            <a:off x="2891880" y="5589240"/>
            <a:ext cx="1800200" cy="10801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統合開発</a:t>
            </a:r>
            <a:endParaRPr kumimoji="1" lang="ja-JP" altLang="en-US" b="1" dirty="0">
              <a:solidFill>
                <a:schemeClr val="bg1"/>
              </a:solidFill>
            </a:endParaRPr>
          </a:p>
        </p:txBody>
      </p:sp>
      <p:sp>
        <p:nvSpPr>
          <p:cNvPr id="7" name="山形 6"/>
          <p:cNvSpPr/>
          <p:nvPr/>
        </p:nvSpPr>
        <p:spPr>
          <a:xfrm>
            <a:off x="4524128" y="5589240"/>
            <a:ext cx="1800000" cy="10801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試験</a:t>
            </a:r>
            <a:endParaRPr kumimoji="1" lang="ja-JP" altLang="en-US" b="1" dirty="0">
              <a:solidFill>
                <a:schemeClr val="bg1"/>
              </a:solidFill>
            </a:endParaRPr>
          </a:p>
        </p:txBody>
      </p:sp>
      <p:sp>
        <p:nvSpPr>
          <p:cNvPr id="8" name="山形 7"/>
          <p:cNvSpPr/>
          <p:nvPr/>
        </p:nvSpPr>
        <p:spPr>
          <a:xfrm>
            <a:off x="6156176" y="5589240"/>
            <a:ext cx="1800000" cy="10801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本番</a:t>
            </a:r>
          </a:p>
        </p:txBody>
      </p:sp>
    </p:spTree>
    <p:extLst>
      <p:ext uri="{BB962C8B-B14F-4D97-AF65-F5344CB8AC3E}">
        <p14:creationId xmlns:p14="http://schemas.microsoft.com/office/powerpoint/2010/main" val="49800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normAutofit fontScale="90000"/>
          </a:bodyPr>
          <a:lstStyle/>
          <a:p>
            <a:r>
              <a:rPr lang="en-US" altLang="ja-JP" dirty="0"/>
              <a:t>OS</a:t>
            </a:r>
            <a:r>
              <a:rPr lang="ja-JP" altLang="en-US" dirty="0"/>
              <a:t>アップデートに対して影響を最小限にするサーバ</a:t>
            </a:r>
            <a:r>
              <a:rPr lang="ja-JP" altLang="en-US" dirty="0" smtClean="0"/>
              <a:t>構成</a:t>
            </a:r>
            <a:endParaRPr kumimoji="1" lang="ja-JP" altLang="en-US" dirty="0"/>
          </a:p>
        </p:txBody>
      </p:sp>
      <p:sp>
        <p:nvSpPr>
          <p:cNvPr id="3" name="コンテンツ プレースホルダー 2"/>
          <p:cNvSpPr>
            <a:spLocks noGrp="1"/>
          </p:cNvSpPr>
          <p:nvPr>
            <p:ph idx="1"/>
          </p:nvPr>
        </p:nvSpPr>
        <p:spPr>
          <a:xfrm>
            <a:off x="457200" y="1600200"/>
            <a:ext cx="7931224" cy="4525963"/>
          </a:xfrm>
        </p:spPr>
        <p:txBody>
          <a:bodyPr>
            <a:normAutofit fontScale="85000" lnSpcReduction="10000"/>
          </a:bodyPr>
          <a:lstStyle/>
          <a:p>
            <a:r>
              <a:rPr lang="ja-JP" altLang="en-US" dirty="0" smtClean="0"/>
              <a:t>リスク例</a:t>
            </a:r>
            <a:endParaRPr kumimoji="1" lang="en-US" altLang="ja-JP" dirty="0" smtClean="0"/>
          </a:p>
          <a:p>
            <a:pPr lvl="1"/>
            <a:r>
              <a:rPr lang="en-US" altLang="ja-JP" dirty="0" smtClean="0"/>
              <a:t>OS</a:t>
            </a:r>
            <a:r>
              <a:rPr lang="ja-JP" altLang="en-US" dirty="0" smtClean="0"/>
              <a:t>アップデート時にパッケージ</a:t>
            </a:r>
            <a:r>
              <a:rPr lang="ja-JP" altLang="en-US" dirty="0"/>
              <a:t>間</a:t>
            </a:r>
            <a:r>
              <a:rPr lang="ja-JP" altLang="en-US" dirty="0" smtClean="0"/>
              <a:t>の不整合により、サービス停止もしくは対処に時間がかかるトラブルを伴う予期せぬ障害が出やすくなっている。</a:t>
            </a:r>
            <a:r>
              <a:rPr lang="en-US" altLang="ja-JP" dirty="0"/>
              <a:t/>
            </a:r>
            <a:br>
              <a:rPr lang="en-US" altLang="ja-JP" dirty="0"/>
            </a:br>
            <a:r>
              <a:rPr lang="ja-JP" altLang="en-US" dirty="0" smtClean="0"/>
              <a:t>このような不整合は</a:t>
            </a:r>
            <a:r>
              <a:rPr lang="en-US" altLang="ja-JP" dirty="0" smtClean="0"/>
              <a:t>OS</a:t>
            </a:r>
            <a:r>
              <a:rPr lang="ja-JP" altLang="en-US" dirty="0" smtClean="0"/>
              <a:t>供給者以外のサードパーティパッケージで起きやすい。</a:t>
            </a:r>
            <a:endParaRPr lang="en-US" altLang="ja-JP" dirty="0" smtClean="0"/>
          </a:p>
          <a:p>
            <a:r>
              <a:rPr kumimoji="1" lang="ja-JP" altLang="en-US" dirty="0" smtClean="0"/>
              <a:t>主流サーバは</a:t>
            </a:r>
            <a:r>
              <a:rPr kumimoji="1" lang="en-US" altLang="ja-JP" dirty="0" smtClean="0"/>
              <a:t>OS</a:t>
            </a:r>
            <a:r>
              <a:rPr kumimoji="1" lang="ja-JP" altLang="en-US" dirty="0" smtClean="0"/>
              <a:t>標準パッケージで構成し、アップデート不具合によるサービスの全停止を防ぐ。</a:t>
            </a:r>
            <a:endParaRPr kumimoji="1" lang="en-US" altLang="ja-JP" dirty="0" smtClean="0"/>
          </a:p>
          <a:p>
            <a:r>
              <a:rPr lang="ja-JP" altLang="en-US" dirty="0"/>
              <a:t>サードパーティパッケージ</a:t>
            </a:r>
            <a:r>
              <a:rPr lang="ja-JP" altLang="en-US" dirty="0" smtClean="0"/>
              <a:t>に</a:t>
            </a:r>
            <a:r>
              <a:rPr lang="ja-JP" altLang="en-US" dirty="0"/>
              <a:t>依存</a:t>
            </a:r>
            <a:r>
              <a:rPr lang="ja-JP" altLang="en-US" dirty="0" smtClean="0"/>
              <a:t>するサービスは極力避けるか、非主流サービスとしてサーバを分割して提供する。</a:t>
            </a:r>
            <a:r>
              <a:rPr lang="en-US" altLang="ja-JP" dirty="0" smtClean="0"/>
              <a:t>(</a:t>
            </a:r>
            <a:r>
              <a:rPr lang="ja-JP" altLang="en-US" dirty="0" smtClean="0"/>
              <a:t>部分停止はやむを得ないと考える</a:t>
            </a:r>
            <a:r>
              <a:rPr lang="en-US" altLang="ja-JP" dirty="0" smtClean="0"/>
              <a:t>)</a:t>
            </a:r>
          </a:p>
          <a:p>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636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860032" y="4941168"/>
            <a:ext cx="3456384" cy="1497324"/>
          </a:xfrm>
          <a:prstGeom prst="round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2051720" y="4941168"/>
            <a:ext cx="2376264" cy="1497324"/>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4">
              <a:lumMod val="20000"/>
              <a:lumOff val="80000"/>
            </a:schemeClr>
          </a:solidFill>
        </p:spPr>
        <p:txBody>
          <a:bodyPr>
            <a:normAutofit/>
          </a:bodyPr>
          <a:lstStyle/>
          <a:p>
            <a:r>
              <a:rPr lang="ja-JP" altLang="en-US" dirty="0"/>
              <a:t>運用分担の</a:t>
            </a:r>
            <a:r>
              <a:rPr lang="ja-JP" altLang="en-US" dirty="0" smtClean="0"/>
              <a:t>明確化</a:t>
            </a:r>
            <a:endParaRPr kumimoji="1" lang="ja-JP" altLang="en-US" dirty="0"/>
          </a:p>
        </p:txBody>
      </p:sp>
      <p:sp>
        <p:nvSpPr>
          <p:cNvPr id="3" name="コンテンツ プレースホルダー 2"/>
          <p:cNvSpPr>
            <a:spLocks noGrp="1"/>
          </p:cNvSpPr>
          <p:nvPr>
            <p:ph idx="1"/>
          </p:nvPr>
        </p:nvSpPr>
        <p:spPr>
          <a:xfrm>
            <a:off x="457200" y="1600201"/>
            <a:ext cx="8229600" cy="3556992"/>
          </a:xfrm>
        </p:spPr>
        <p:txBody>
          <a:bodyPr>
            <a:normAutofit fontScale="92500" lnSpcReduction="20000"/>
          </a:bodyPr>
          <a:lstStyle/>
          <a:p>
            <a:r>
              <a:rPr kumimoji="1" lang="ja-JP" altLang="en-US" dirty="0" smtClean="0"/>
              <a:t>リスク例</a:t>
            </a:r>
            <a:endParaRPr kumimoji="1" lang="en-US" altLang="ja-JP" dirty="0" smtClean="0"/>
          </a:p>
          <a:p>
            <a:pPr lvl="1"/>
            <a:r>
              <a:rPr lang="ja-JP" altLang="en-US" dirty="0"/>
              <a:t>開発チーム</a:t>
            </a:r>
            <a:r>
              <a:rPr lang="ja-JP" altLang="en-US" dirty="0" smtClean="0"/>
              <a:t>と運用チームが同一だと、なれ合いのためサーバの構成変更情報の記録を忘れることがある。構成情報の記録漏れは、システム更新の再構築時に大問題となる。</a:t>
            </a:r>
            <a:endParaRPr lang="en-US" altLang="ja-JP" dirty="0" smtClean="0"/>
          </a:p>
          <a:p>
            <a:r>
              <a:rPr kumimoji="1" lang="en-US" altLang="ja-JP" dirty="0" smtClean="0"/>
              <a:t>DARTS</a:t>
            </a:r>
            <a:r>
              <a:rPr kumimoji="1" lang="ja-JP" altLang="en-US" dirty="0" smtClean="0"/>
              <a:t>開発チームは極力管理者権限を持たない。構成変更は運用支援チームに依頼する。運用支援チームには記録を取ることを手順化し、残してもらう。</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5" name="正方形/長方形 4"/>
          <p:cNvSpPr/>
          <p:nvPr/>
        </p:nvSpPr>
        <p:spPr>
          <a:xfrm>
            <a:off x="2627784" y="5877272"/>
            <a:ext cx="15121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開発機</a:t>
            </a:r>
            <a:endParaRPr kumimoji="1" lang="ja-JP" altLang="en-US"/>
          </a:p>
        </p:txBody>
      </p:sp>
      <p:sp>
        <p:nvSpPr>
          <p:cNvPr id="6" name="正方形/長方形 5"/>
          <p:cNvSpPr/>
          <p:nvPr/>
        </p:nvSpPr>
        <p:spPr>
          <a:xfrm>
            <a:off x="5004048" y="5877272"/>
            <a:ext cx="15121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試験機</a:t>
            </a:r>
            <a:endParaRPr kumimoji="1" lang="ja-JP" altLang="en-US"/>
          </a:p>
        </p:txBody>
      </p:sp>
      <p:sp>
        <p:nvSpPr>
          <p:cNvPr id="7" name="正方形/長方形 6"/>
          <p:cNvSpPr/>
          <p:nvPr/>
        </p:nvSpPr>
        <p:spPr>
          <a:xfrm>
            <a:off x="6660232" y="5877272"/>
            <a:ext cx="15121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公開機</a:t>
            </a:r>
            <a:endParaRPr kumimoji="1" lang="ja-JP" altLang="en-US"/>
          </a:p>
        </p:txBody>
      </p:sp>
      <p:sp>
        <p:nvSpPr>
          <p:cNvPr id="8" name="円/楕円 7"/>
          <p:cNvSpPr/>
          <p:nvPr/>
        </p:nvSpPr>
        <p:spPr>
          <a:xfrm>
            <a:off x="2363154" y="5028020"/>
            <a:ext cx="504056"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p:cNvSpPr/>
          <p:nvPr/>
        </p:nvSpPr>
        <p:spPr>
          <a:xfrm>
            <a:off x="2363154" y="5460068"/>
            <a:ext cx="504056" cy="28803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004048" y="5013176"/>
            <a:ext cx="504056"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台形 11"/>
          <p:cNvSpPr/>
          <p:nvPr/>
        </p:nvSpPr>
        <p:spPr>
          <a:xfrm>
            <a:off x="5004048" y="5445224"/>
            <a:ext cx="504056" cy="288032"/>
          </a:xfrm>
          <a:prstGeom prst="trapezoid">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932772" y="5202763"/>
            <a:ext cx="1306945" cy="401321"/>
          </a:xfrm>
          <a:prstGeom prst="rect">
            <a:avLst/>
          </a:prstGeom>
          <a:noFill/>
        </p:spPr>
        <p:txBody>
          <a:bodyPr wrap="square" rtlCol="0">
            <a:spAutoFit/>
          </a:bodyPr>
          <a:lstStyle/>
          <a:p>
            <a:r>
              <a:rPr lang="ja-JP" altLang="en-US"/>
              <a:t>開発チーム</a:t>
            </a:r>
            <a:endParaRPr kumimoji="1" lang="ja-JP" altLang="en-US"/>
          </a:p>
        </p:txBody>
      </p:sp>
      <p:sp>
        <p:nvSpPr>
          <p:cNvPr id="14" name="テキスト ボックス 13"/>
          <p:cNvSpPr txBox="1"/>
          <p:nvPr/>
        </p:nvSpPr>
        <p:spPr>
          <a:xfrm>
            <a:off x="5610830" y="5157192"/>
            <a:ext cx="1913498" cy="401321"/>
          </a:xfrm>
          <a:prstGeom prst="rect">
            <a:avLst/>
          </a:prstGeom>
          <a:noFill/>
        </p:spPr>
        <p:txBody>
          <a:bodyPr wrap="square" rtlCol="0">
            <a:spAutoFit/>
          </a:bodyPr>
          <a:lstStyle/>
          <a:p>
            <a:r>
              <a:rPr lang="ja-JP" altLang="en-US"/>
              <a:t>運用支援</a:t>
            </a:r>
            <a:r>
              <a:rPr lang="ja-JP" altLang="en-US" smtClean="0"/>
              <a:t>チーム</a:t>
            </a:r>
            <a:endParaRPr kumimoji="1" lang="ja-JP" altLang="en-US"/>
          </a:p>
        </p:txBody>
      </p:sp>
      <p:sp>
        <p:nvSpPr>
          <p:cNvPr id="17" name="右矢印 16"/>
          <p:cNvSpPr/>
          <p:nvPr/>
        </p:nvSpPr>
        <p:spPr>
          <a:xfrm>
            <a:off x="4499992" y="5244044"/>
            <a:ext cx="360040" cy="314469"/>
          </a:xfrm>
          <a:prstGeom prst="righ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62870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lstStyle/>
          <a:p>
            <a:r>
              <a:rPr kumimoji="1" lang="en-US" altLang="ja-JP" dirty="0" smtClean="0"/>
              <a:t>4. DARTS</a:t>
            </a:r>
            <a:r>
              <a:rPr kumimoji="1" lang="ja-JP" altLang="en-US" dirty="0" smtClean="0"/>
              <a:t>の開発</a:t>
            </a:r>
            <a:endParaRPr kumimoji="1" lang="ja-JP" altLang="en-US" dirty="0"/>
          </a:p>
        </p:txBody>
      </p:sp>
      <p:sp>
        <p:nvSpPr>
          <p:cNvPr id="3" name="コンテンツ プレースホルダー 2"/>
          <p:cNvSpPr>
            <a:spLocks noGrp="1"/>
          </p:cNvSpPr>
          <p:nvPr>
            <p:ph idx="1"/>
          </p:nvPr>
        </p:nvSpPr>
        <p:spPr/>
        <p:txBody>
          <a:bodyPr/>
          <a:lstStyle/>
          <a:p>
            <a:r>
              <a:rPr lang="ja-JP" altLang="en-US" dirty="0"/>
              <a:t>手堅いアプリケーション</a:t>
            </a:r>
            <a:r>
              <a:rPr lang="ja-JP" altLang="en-US" dirty="0" smtClean="0"/>
              <a:t>開発</a:t>
            </a:r>
            <a:endParaRPr lang="en-US" altLang="ja-JP" dirty="0" smtClean="0"/>
          </a:p>
          <a:p>
            <a:r>
              <a:rPr kumimoji="1" lang="en-US" altLang="ja-JP" dirty="0" smtClean="0"/>
              <a:t>Mercurial </a:t>
            </a:r>
            <a:r>
              <a:rPr kumimoji="1" lang="ja-JP" altLang="en-US" dirty="0" smtClean="0"/>
              <a:t>リポジトリの活用</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500710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normAutofit/>
          </a:bodyPr>
          <a:lstStyle/>
          <a:p>
            <a:r>
              <a:rPr lang="ja-JP" altLang="en-US" dirty="0"/>
              <a:t>手堅いアプリケーション</a:t>
            </a:r>
            <a:r>
              <a:rPr lang="ja-JP" altLang="en-US" dirty="0" smtClean="0"/>
              <a:t>開発</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アプリケーションの保守コストを上げる</a:t>
            </a:r>
            <a:r>
              <a:rPr lang="ja-JP" altLang="en-US" u="sng" dirty="0" smtClean="0"/>
              <a:t>プログラム言語</a:t>
            </a:r>
            <a:r>
              <a:rPr lang="ja-JP" altLang="en-US" dirty="0" smtClean="0"/>
              <a:t>のリスク要因</a:t>
            </a:r>
            <a:endParaRPr lang="en-US" altLang="ja-JP" dirty="0" smtClean="0"/>
          </a:p>
          <a:p>
            <a:pPr lvl="1"/>
            <a:r>
              <a:rPr kumimoji="1" lang="ja-JP" altLang="en-US" dirty="0"/>
              <a:t>仕様</a:t>
            </a:r>
            <a:r>
              <a:rPr kumimoji="1" lang="ja-JP" altLang="en-US" dirty="0" smtClean="0"/>
              <a:t>がころころ変わるものは</a:t>
            </a:r>
            <a:r>
              <a:rPr lang="ja-JP" altLang="en-US" dirty="0" smtClean="0"/>
              <a:t>、バージョンアップと共に修正が必要となる。</a:t>
            </a:r>
            <a:endParaRPr lang="en-US" altLang="ja-JP" dirty="0" smtClean="0"/>
          </a:p>
          <a:p>
            <a:pPr lvl="1"/>
            <a:r>
              <a:rPr kumimoji="1" lang="ja-JP" altLang="en-US" dirty="0"/>
              <a:t>更新が</a:t>
            </a:r>
            <a:r>
              <a:rPr kumimoji="1" lang="ja-JP" altLang="en-US" dirty="0" smtClean="0"/>
              <a:t>止まってセキュリティパッチが供給されなくなるとサービスが停止する。</a:t>
            </a:r>
            <a:endParaRPr kumimoji="1" lang="en-US" altLang="ja-JP" dirty="0" smtClean="0"/>
          </a:p>
          <a:p>
            <a:pPr lvl="1"/>
            <a:r>
              <a:rPr lang="ja-JP" altLang="en-US" dirty="0"/>
              <a:t>フレームワーク</a:t>
            </a:r>
            <a:r>
              <a:rPr lang="ja-JP" altLang="en-US" dirty="0" smtClean="0"/>
              <a:t>は流行り廃りが激しく、習得コストもばかにならない。さらにバージョン依存があると管理が煩雑。</a:t>
            </a:r>
            <a:endParaRPr lang="en-US" altLang="ja-JP" dirty="0" smtClean="0"/>
          </a:p>
          <a:p>
            <a:r>
              <a:rPr lang="ja-JP" altLang="en-US" dirty="0"/>
              <a:t>理想的に</a:t>
            </a:r>
            <a:r>
              <a:rPr lang="ja-JP" altLang="en-US" dirty="0" smtClean="0"/>
              <a:t>は開発後に手をかけずに長期間安定して利用できるものがベスト。</a:t>
            </a:r>
            <a:endParaRPr lang="en-US" altLang="ja-JP" dirty="0" smtClean="0"/>
          </a:p>
          <a:p>
            <a:r>
              <a:rPr kumimoji="1" lang="ja-JP" altLang="en-US" dirty="0" smtClean="0"/>
              <a:t>開発後になるべく</a:t>
            </a:r>
            <a:r>
              <a:rPr lang="ja-JP" altLang="en-US" dirty="0"/>
              <a:t>保守</a:t>
            </a:r>
            <a:r>
              <a:rPr kumimoji="1" lang="ja-JP" altLang="en-US" dirty="0" smtClean="0"/>
              <a:t>を必要としない</a:t>
            </a:r>
            <a:r>
              <a:rPr lang="ja-JP" altLang="en-US" dirty="0"/>
              <a:t>言語</a:t>
            </a:r>
            <a:r>
              <a:rPr kumimoji="1" lang="ja-JP" altLang="en-US" dirty="0" smtClean="0"/>
              <a:t>を選ぶ。現在は </a:t>
            </a:r>
            <a:r>
              <a:rPr kumimoji="1" lang="en-US" altLang="ja-JP" dirty="0" smtClean="0"/>
              <a:t>PHP </a:t>
            </a:r>
            <a:r>
              <a:rPr kumimoji="1" lang="ja-JP" altLang="en-US" dirty="0" smtClean="0"/>
              <a:t>が主流。</a:t>
            </a:r>
            <a:endParaRPr kumimoji="1" lang="en-US" altLang="ja-JP" dirty="0" smtClean="0"/>
          </a:p>
          <a:p>
            <a:r>
              <a:rPr lang="ja-JP" altLang="en-US" dirty="0"/>
              <a:t>とはいえ</a:t>
            </a:r>
            <a:r>
              <a:rPr lang="ja-JP" altLang="en-US" dirty="0" smtClean="0"/>
              <a:t>、将来何が起きるかわからないのも事実。</a:t>
            </a:r>
            <a:r>
              <a:rPr lang="en-US" altLang="ja-JP" dirty="0" smtClean="0"/>
              <a:t>(</a:t>
            </a:r>
            <a:r>
              <a:rPr lang="ja-JP" altLang="en-US" dirty="0" smtClean="0"/>
              <a:t>例</a:t>
            </a:r>
            <a:r>
              <a:rPr lang="en-US" altLang="ja-JP" dirty="0" smtClean="0"/>
              <a:t>: Adobe Flash </a:t>
            </a:r>
            <a:r>
              <a:rPr lang="ja-JP" altLang="en-US" dirty="0" smtClean="0"/>
              <a:t>の終焉、など）</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201744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normAutofit/>
          </a:bodyPr>
          <a:lstStyle/>
          <a:p>
            <a:r>
              <a:rPr lang="en-US" altLang="ja-JP" dirty="0"/>
              <a:t>Mercurial </a:t>
            </a:r>
            <a:r>
              <a:rPr lang="ja-JP" altLang="en-US" dirty="0"/>
              <a:t>リポジトリの</a:t>
            </a:r>
            <a:r>
              <a:rPr lang="ja-JP" altLang="en-US" dirty="0" smtClean="0"/>
              <a:t>活用</a:t>
            </a:r>
            <a:endParaRPr kumimoji="1" lang="ja-JP" altLang="en-US" dirty="0"/>
          </a:p>
        </p:txBody>
      </p:sp>
      <p:sp>
        <p:nvSpPr>
          <p:cNvPr id="3" name="コンテンツ プレースホルダー 2"/>
          <p:cNvSpPr>
            <a:spLocks noGrp="1"/>
          </p:cNvSpPr>
          <p:nvPr>
            <p:ph idx="1"/>
          </p:nvPr>
        </p:nvSpPr>
        <p:spPr>
          <a:xfrm>
            <a:off x="457200" y="1600201"/>
            <a:ext cx="8229600" cy="3701007"/>
          </a:xfrm>
        </p:spPr>
        <p:txBody>
          <a:bodyPr>
            <a:normAutofit fontScale="70000" lnSpcReduction="20000"/>
          </a:bodyPr>
          <a:lstStyle/>
          <a:p>
            <a:r>
              <a:rPr kumimoji="1" lang="ja-JP" altLang="en-US" dirty="0" smtClean="0"/>
              <a:t>コンテンツ開発でのリスク例</a:t>
            </a:r>
            <a:endParaRPr kumimoji="1" lang="en-US" altLang="ja-JP" dirty="0" smtClean="0"/>
          </a:p>
          <a:p>
            <a:pPr lvl="1"/>
            <a:r>
              <a:rPr lang="ja-JP" altLang="en-US" dirty="0" smtClean="0"/>
              <a:t>コンテンツを更新したら不具合が発生した</a:t>
            </a:r>
            <a:r>
              <a:rPr lang="ja-JP" altLang="en-US" dirty="0"/>
              <a:t>が</a:t>
            </a:r>
            <a:r>
              <a:rPr lang="ja-JP" altLang="en-US" dirty="0" smtClean="0"/>
              <a:t>、どこを変更したかわからない。</a:t>
            </a:r>
            <a:endParaRPr lang="en-US" altLang="ja-JP" dirty="0" smtClean="0"/>
          </a:p>
          <a:p>
            <a:pPr lvl="1"/>
            <a:r>
              <a:rPr lang="ja-JP" altLang="en-US" dirty="0" smtClean="0"/>
              <a:t>コンテンツを</a:t>
            </a:r>
            <a:r>
              <a:rPr lang="ja-JP" altLang="en-US" dirty="0"/>
              <a:t>長期間</a:t>
            </a:r>
            <a:r>
              <a:rPr lang="ja-JP" altLang="en-US" dirty="0" smtClean="0"/>
              <a:t>更新し続けるうちに、状態がわからなくなった。</a:t>
            </a:r>
            <a:endParaRPr lang="en-US" altLang="ja-JP" dirty="0" smtClean="0"/>
          </a:p>
          <a:p>
            <a:r>
              <a:rPr kumimoji="1" lang="ja-JP" altLang="en-US" dirty="0"/>
              <a:t>コンテンツの履歴管理のために</a:t>
            </a:r>
            <a:r>
              <a:rPr kumimoji="1" lang="ja-JP" altLang="en-US" dirty="0" smtClean="0"/>
              <a:t>、履歴管理ソフト</a:t>
            </a:r>
            <a:r>
              <a:rPr kumimoji="1" lang="en-US" altLang="ja-JP" dirty="0" smtClean="0"/>
              <a:t>Mercurial </a:t>
            </a:r>
            <a:r>
              <a:rPr kumimoji="1" lang="ja-JP" altLang="en-US" dirty="0" smtClean="0"/>
              <a:t>を利用し</a:t>
            </a:r>
            <a:r>
              <a:rPr lang="ja-JP" altLang="en-US" dirty="0" smtClean="0"/>
              <a:t>、変更点の記録を残すようにし</a:t>
            </a:r>
            <a:r>
              <a:rPr kumimoji="1" lang="ja-JP" altLang="en-US" dirty="0" smtClean="0"/>
              <a:t>た。</a:t>
            </a:r>
            <a:endParaRPr kumimoji="1" lang="en-US" altLang="ja-JP" dirty="0" smtClean="0"/>
          </a:p>
          <a:p>
            <a:r>
              <a:rPr lang="ja-JP" altLang="en-US" dirty="0" smtClean="0"/>
              <a:t>さらにプロジェクト管理ソフト </a:t>
            </a:r>
            <a:r>
              <a:rPr kumimoji="1" lang="en-US" altLang="ja-JP" dirty="0" err="1" smtClean="0"/>
              <a:t>Redmine</a:t>
            </a:r>
            <a:r>
              <a:rPr kumimoji="1" lang="en-US" altLang="ja-JP" dirty="0" smtClean="0"/>
              <a:t> </a:t>
            </a:r>
            <a:r>
              <a:rPr kumimoji="1" lang="ja-JP" altLang="en-US" dirty="0" smtClean="0"/>
              <a:t>と組み合わせることで変更点を容易に確認できるようにした。</a:t>
            </a:r>
            <a:endParaRPr kumimoji="1" lang="en-US" altLang="ja-JP" dirty="0" smtClean="0"/>
          </a:p>
          <a:p>
            <a:r>
              <a:rPr kumimoji="1" lang="en-US" altLang="ja-JP" dirty="0" smtClean="0"/>
              <a:t>Mercurial </a:t>
            </a:r>
            <a:r>
              <a:rPr kumimoji="1" lang="ja-JP" altLang="en-US" dirty="0" smtClean="0"/>
              <a:t>を境界点として、コンテンツの開発フェーズと展開フェーズ</a:t>
            </a:r>
            <a:r>
              <a:rPr kumimoji="1" lang="en-US" altLang="ja-JP" dirty="0" smtClean="0"/>
              <a:t>(</a:t>
            </a:r>
            <a:r>
              <a:rPr kumimoji="1" lang="ja-JP" altLang="en-US" dirty="0" smtClean="0"/>
              <a:t>試験・本番</a:t>
            </a:r>
            <a:r>
              <a:rPr kumimoji="1" lang="en-US" altLang="ja-JP" dirty="0" smtClean="0"/>
              <a:t>)</a:t>
            </a:r>
            <a:r>
              <a:rPr kumimoji="1" lang="ja-JP" altLang="en-US" dirty="0" smtClean="0"/>
              <a:t>を明示的に切り分けることができるようになった。</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5" name="正方形/長方形 4"/>
          <p:cNvSpPr/>
          <p:nvPr/>
        </p:nvSpPr>
        <p:spPr>
          <a:xfrm>
            <a:off x="2267744" y="5733256"/>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開発環境</a:t>
            </a:r>
            <a:endParaRPr kumimoji="1" lang="ja-JP" altLang="en-US"/>
          </a:p>
        </p:txBody>
      </p:sp>
      <p:sp>
        <p:nvSpPr>
          <p:cNvPr id="6" name="円柱 5"/>
          <p:cNvSpPr/>
          <p:nvPr/>
        </p:nvSpPr>
        <p:spPr>
          <a:xfrm>
            <a:off x="4139952" y="5157192"/>
            <a:ext cx="720080" cy="576064"/>
          </a:xfrm>
          <a:prstGeom prst="can">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292080" y="5733256"/>
            <a:ext cx="150496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試験・本番機</a:t>
            </a:r>
            <a:endParaRPr kumimoji="1" lang="ja-JP" altLang="en-US"/>
          </a:p>
        </p:txBody>
      </p:sp>
      <p:cxnSp>
        <p:nvCxnSpPr>
          <p:cNvPr id="10" name="直線矢印コネクタ 9"/>
          <p:cNvCxnSpPr>
            <a:stCxn id="5" idx="0"/>
            <a:endCxn id="6" idx="2"/>
          </p:cNvCxnSpPr>
          <p:nvPr/>
        </p:nvCxnSpPr>
        <p:spPr>
          <a:xfrm flipV="1">
            <a:off x="2951820" y="5445224"/>
            <a:ext cx="1188132"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4"/>
            <a:endCxn id="7" idx="0"/>
          </p:cNvCxnSpPr>
          <p:nvPr/>
        </p:nvCxnSpPr>
        <p:spPr>
          <a:xfrm>
            <a:off x="4860032" y="5445224"/>
            <a:ext cx="1184532"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3928" y="4581128"/>
            <a:ext cx="1142262" cy="646331"/>
          </a:xfrm>
          <a:prstGeom prst="rect">
            <a:avLst/>
          </a:prstGeom>
          <a:noFill/>
        </p:spPr>
        <p:txBody>
          <a:bodyPr wrap="square" rtlCol="0">
            <a:spAutoFit/>
          </a:bodyPr>
          <a:lstStyle/>
          <a:p>
            <a:r>
              <a:rPr kumimoji="1" lang="en-US" altLang="ja-JP" smtClean="0"/>
              <a:t>Mercurial</a:t>
            </a:r>
          </a:p>
          <a:p>
            <a:r>
              <a:rPr lang="ja-JP" altLang="en-US"/>
              <a:t>リポジトリ</a:t>
            </a:r>
            <a:endParaRPr kumimoji="1" lang="ja-JP" altLang="en-US"/>
          </a:p>
        </p:txBody>
      </p:sp>
    </p:spTree>
    <p:extLst>
      <p:ext uri="{BB962C8B-B14F-4D97-AF65-F5344CB8AC3E}">
        <p14:creationId xmlns:p14="http://schemas.microsoft.com/office/powerpoint/2010/main" val="793193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 </a:t>
            </a:r>
            <a:r>
              <a:rPr lang="ja-JP" altLang="en-US" dirty="0" smtClean="0"/>
              <a:t>まとめと課題</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DARTS</a:t>
            </a:r>
            <a:r>
              <a:rPr kumimoji="1" lang="ja-JP" altLang="en-US" dirty="0" smtClean="0"/>
              <a:t>では、</a:t>
            </a:r>
            <a:r>
              <a:rPr lang="ja-JP" altLang="en-US" dirty="0"/>
              <a:t>サーバの</a:t>
            </a:r>
            <a:r>
              <a:rPr kumimoji="1" lang="ja-JP" altLang="en-US" dirty="0" smtClean="0"/>
              <a:t>安定的な運用を行うために、様々な工夫を取り込んで</a:t>
            </a:r>
            <a:r>
              <a:rPr lang="ja-JP" altLang="en-US" dirty="0"/>
              <a:t>きた</a:t>
            </a:r>
            <a:r>
              <a:rPr lang="ja-JP" altLang="en-US" dirty="0" smtClean="0"/>
              <a:t>。</a:t>
            </a:r>
            <a:endParaRPr lang="en-US" altLang="ja-JP" dirty="0" smtClean="0"/>
          </a:p>
          <a:p>
            <a:r>
              <a:rPr kumimoji="1" lang="ja-JP" altLang="en-US" dirty="0"/>
              <a:t>手堅いサーバ運用のために</a:t>
            </a:r>
            <a:r>
              <a:rPr kumimoji="1" lang="ja-JP" altLang="en-US" dirty="0" smtClean="0"/>
              <a:t>は規則が多くなる傾向にある。だが、時代の変化により状況は変わるため、変化に応じた規則の適用条件の調整は必要である。</a:t>
            </a:r>
            <a:endParaRPr kumimoji="1" lang="en-US" altLang="ja-JP" dirty="0" smtClean="0"/>
          </a:p>
          <a:p>
            <a:r>
              <a:rPr lang="ja-JP" altLang="en-US" dirty="0" smtClean="0"/>
              <a:t>自由な開発への対応も検討すべきである。一例として、手堅く運用するサービスと新たな技術で開発するサービスの分離を進めることが考えられる。</a:t>
            </a:r>
            <a:endParaRPr lang="en-US" altLang="ja-JP" dirty="0" smtClean="0"/>
          </a:p>
          <a:p>
            <a:r>
              <a:rPr kumimoji="1" lang="ja-JP" altLang="en-US" dirty="0" smtClean="0"/>
              <a:t>コスト</a:t>
            </a:r>
            <a:r>
              <a:rPr lang="ja-JP" altLang="en-US" dirty="0" smtClean="0"/>
              <a:t>が上昇する傾向に対して、掛けられるリソースは限られている。</a:t>
            </a:r>
            <a:r>
              <a:rPr lang="ja-JP" altLang="en-US" smtClean="0"/>
              <a:t>リソース不足</a:t>
            </a:r>
            <a:r>
              <a:rPr lang="ja-JP" altLang="en-US"/>
              <a:t>に対して</a:t>
            </a:r>
            <a:r>
              <a:rPr lang="ja-JP" altLang="en-US" smtClean="0"/>
              <a:t>開発</a:t>
            </a:r>
            <a:r>
              <a:rPr lang="ja-JP" altLang="en-US" dirty="0" smtClean="0"/>
              <a:t>を止めない策の検討を開始している。</a:t>
            </a:r>
            <a:r>
              <a:rPr lang="en-US" altLang="ja-JP" dirty="0" smtClean="0"/>
              <a:t>(</a:t>
            </a:r>
            <a:r>
              <a:rPr lang="ja-JP" altLang="en-US" dirty="0" smtClean="0"/>
              <a:t>外部リソースによるアプリケーション開発など</a:t>
            </a:r>
            <a:r>
              <a:rPr lang="en-US" altLang="ja-JP" dirty="0" smtClean="0"/>
              <a:t>)</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0264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本講演の目的</a:t>
            </a:r>
            <a:endParaRPr kumimoji="1" lang="ja-JP" altLang="en-US" dirty="0"/>
          </a:p>
        </p:txBody>
      </p:sp>
      <p:sp>
        <p:nvSpPr>
          <p:cNvPr id="3" name="コンテンツ プレースホルダー 2"/>
          <p:cNvSpPr>
            <a:spLocks noGrp="1"/>
          </p:cNvSpPr>
          <p:nvPr>
            <p:ph idx="1"/>
          </p:nvPr>
        </p:nvSpPr>
        <p:spPr/>
        <p:txBody>
          <a:bodyPr/>
          <a:lstStyle/>
          <a:p>
            <a:pPr marL="342900" lvl="1" indent="-342900">
              <a:buFont typeface="Arial" pitchFamily="34" charset="0"/>
              <a:buChar char="•"/>
            </a:pPr>
            <a:r>
              <a:rPr lang="ja-JP" altLang="en-US" dirty="0" smtClean="0"/>
              <a:t>宇宙科学データアーカイブ</a:t>
            </a:r>
            <a:r>
              <a:rPr lang="en-US" altLang="ja-JP" dirty="0" smtClean="0"/>
              <a:t>DARTS</a:t>
            </a:r>
            <a:r>
              <a:rPr lang="ja-JP" altLang="en-US" dirty="0"/>
              <a:t>の現在の構成</a:t>
            </a:r>
            <a:r>
              <a:rPr lang="ja-JP" altLang="en-US" dirty="0" smtClean="0"/>
              <a:t>及び過去の運用上の問題点とその解決</a:t>
            </a:r>
            <a:r>
              <a:rPr lang="ja-JP" altLang="en-US" dirty="0"/>
              <a:t>策を</a:t>
            </a:r>
            <a:r>
              <a:rPr lang="ja-JP" altLang="en-US"/>
              <a:t>まとめ</a:t>
            </a:r>
            <a:r>
              <a:rPr lang="ja-JP" altLang="en-US" smtClean="0"/>
              <a:t>、</a:t>
            </a:r>
            <a:r>
              <a:rPr lang="ja-JP" altLang="en-US"/>
              <a:t>報告</a:t>
            </a:r>
            <a:r>
              <a:rPr lang="ja-JP" altLang="en-US" smtClean="0"/>
              <a:t>する。</a:t>
            </a:r>
            <a:endParaRPr lang="en-US" altLang="ja-JP" smtClean="0"/>
          </a:p>
          <a:p>
            <a:pPr marL="342900" lvl="1" indent="-342900">
              <a:buFont typeface="Arial" pitchFamily="34" charset="0"/>
              <a:buChar char="•"/>
            </a:pPr>
            <a:r>
              <a:rPr lang="en-US" altLang="ja-JP" smtClean="0"/>
              <a:t>DARTS URL .. http://darts.isas.jaxa.jp/</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46941">
            <a:off x="-123064" y="4098722"/>
            <a:ext cx="6230968" cy="5966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7605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67544" y="2789178"/>
            <a:ext cx="8352928" cy="115212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400" dirty="0" smtClean="0">
                <a:solidFill>
                  <a:schemeClr val="tx1"/>
                </a:solidFill>
              </a:rPr>
              <a:t>問題点と解決策</a:t>
            </a:r>
            <a:endParaRPr kumimoji="1" lang="ja-JP" altLang="en-US" sz="2400" dirty="0">
              <a:solidFill>
                <a:schemeClr val="tx1"/>
              </a:solidFill>
            </a:endParaRPr>
          </a:p>
        </p:txBody>
      </p:sp>
      <p:sp>
        <p:nvSpPr>
          <p:cNvPr id="5" name="正方形/長方形 4"/>
          <p:cNvSpPr/>
          <p:nvPr/>
        </p:nvSpPr>
        <p:spPr>
          <a:xfrm>
            <a:off x="467544" y="1628800"/>
            <a:ext cx="8352928" cy="115212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800" dirty="0" smtClean="0">
                <a:solidFill>
                  <a:schemeClr val="tx1"/>
                </a:solidFill>
              </a:rPr>
              <a:t>概要・構成</a:t>
            </a:r>
            <a:endParaRPr kumimoji="1" lang="ja-JP" altLang="en-US" sz="2800" dirty="0">
              <a:solidFill>
                <a:schemeClr val="tx1"/>
              </a:solidFill>
            </a:endParaRPr>
          </a:p>
        </p:txBody>
      </p:sp>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457200" y="1600200"/>
            <a:ext cx="5842992" cy="4525963"/>
          </a:xfrm>
        </p:spPr>
        <p:txBody>
          <a:bodyPr/>
          <a:lstStyle/>
          <a:p>
            <a:pPr marL="514350" indent="-514350">
              <a:buFont typeface="+mj-lt"/>
              <a:buAutoNum type="arabicPeriod"/>
            </a:pPr>
            <a:r>
              <a:rPr lang="en-US" altLang="ja-JP" dirty="0" smtClean="0"/>
              <a:t>DARTS </a:t>
            </a:r>
            <a:r>
              <a:rPr lang="ja-JP" altLang="en-US" dirty="0" smtClean="0"/>
              <a:t>の特徴</a:t>
            </a:r>
            <a:endParaRPr lang="en-US" altLang="ja-JP" dirty="0" smtClean="0"/>
          </a:p>
          <a:p>
            <a:pPr marL="514350" indent="-514350">
              <a:buFont typeface="+mj-lt"/>
              <a:buAutoNum type="arabicPeriod"/>
            </a:pPr>
            <a:r>
              <a:rPr lang="en-US" altLang="ja-JP" dirty="0" smtClean="0"/>
              <a:t>DARTS </a:t>
            </a:r>
            <a:r>
              <a:rPr lang="ja-JP" altLang="en-US" dirty="0" smtClean="0"/>
              <a:t>の計算機構成</a:t>
            </a:r>
            <a:endParaRPr lang="en-US" altLang="ja-JP" dirty="0" smtClean="0"/>
          </a:p>
          <a:p>
            <a:pPr marL="514350" indent="-514350">
              <a:buFont typeface="+mj-lt"/>
              <a:buAutoNum type="arabicPeriod"/>
            </a:pPr>
            <a:r>
              <a:rPr kumimoji="1" lang="en-US" altLang="ja-JP" dirty="0" smtClean="0"/>
              <a:t>DARTS </a:t>
            </a:r>
            <a:r>
              <a:rPr kumimoji="1" lang="ja-JP" altLang="en-US" dirty="0" smtClean="0"/>
              <a:t>の計算機管理</a:t>
            </a:r>
            <a:endParaRPr kumimoji="1" lang="en-US" altLang="ja-JP" dirty="0" smtClean="0"/>
          </a:p>
          <a:p>
            <a:pPr marL="514350" indent="-514350">
              <a:buFont typeface="+mj-lt"/>
              <a:buAutoNum type="arabicPeriod"/>
            </a:pPr>
            <a:r>
              <a:rPr lang="en-US" altLang="ja-JP" dirty="0" smtClean="0"/>
              <a:t>DARTS </a:t>
            </a:r>
            <a:r>
              <a:rPr lang="ja-JP" altLang="en-US" dirty="0" smtClean="0"/>
              <a:t>のコンテンツ開発</a:t>
            </a:r>
            <a:endParaRPr lang="en-US" altLang="ja-JP" dirty="0" smtClean="0"/>
          </a:p>
          <a:p>
            <a:pPr marL="514350" indent="-514350">
              <a:buFont typeface="+mj-lt"/>
              <a:buAutoNum type="arabicPeriod"/>
            </a:pPr>
            <a:r>
              <a:rPr kumimoji="1" lang="ja-JP" altLang="en-US" dirty="0" smtClean="0"/>
              <a:t>まとめ</a:t>
            </a:r>
            <a:r>
              <a:rPr lang="ja-JP" altLang="en-US" dirty="0"/>
              <a:t>と課題</a:t>
            </a:r>
            <a:endParaRPr lang="en-US" altLang="ja-JP" dirty="0"/>
          </a:p>
          <a:p>
            <a:pPr marL="514350" indent="-514350">
              <a:buFont typeface="+mj-lt"/>
              <a:buAutoNum type="arabicPeriod"/>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dirty="0"/>
          </a:p>
        </p:txBody>
      </p:sp>
    </p:spTree>
    <p:extLst>
      <p:ext uri="{BB962C8B-B14F-4D97-AF65-F5344CB8AC3E}">
        <p14:creationId xmlns:p14="http://schemas.microsoft.com/office/powerpoint/2010/main" val="82396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860032" y="3861048"/>
            <a:ext cx="3888432" cy="100811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860032" y="3356992"/>
            <a:ext cx="3888432" cy="50405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860032" y="1844824"/>
            <a:ext cx="3888432" cy="15121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860032" y="4842003"/>
            <a:ext cx="3888432" cy="79208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860032" y="5625244"/>
            <a:ext cx="3888432" cy="25202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1">
              <a:lumMod val="20000"/>
              <a:lumOff val="80000"/>
            </a:schemeClr>
          </a:solidFill>
        </p:spPr>
        <p:txBody>
          <a:bodyPr/>
          <a:lstStyle/>
          <a:p>
            <a:r>
              <a:rPr kumimoji="1" lang="en-US" altLang="ja-JP" dirty="0" smtClean="0"/>
              <a:t>1. DARTS</a:t>
            </a:r>
            <a:r>
              <a:rPr kumimoji="1" lang="ja-JP" altLang="en-US" dirty="0" smtClean="0"/>
              <a:t>の特徴</a:t>
            </a:r>
            <a:endParaRPr kumimoji="1" lang="ja-JP" altLang="en-US" dirty="0"/>
          </a:p>
        </p:txBody>
      </p:sp>
      <p:sp>
        <p:nvSpPr>
          <p:cNvPr id="3" name="コンテンツ プレースホルダー 2"/>
          <p:cNvSpPr>
            <a:spLocks noGrp="1"/>
          </p:cNvSpPr>
          <p:nvPr>
            <p:ph idx="1"/>
          </p:nvPr>
        </p:nvSpPr>
        <p:spPr>
          <a:xfrm>
            <a:off x="457200" y="1600200"/>
            <a:ext cx="4330824" cy="4525963"/>
          </a:xfrm>
        </p:spPr>
        <p:txBody>
          <a:bodyPr>
            <a:normAutofit fontScale="77500" lnSpcReduction="20000"/>
          </a:bodyPr>
          <a:lstStyle/>
          <a:p>
            <a:r>
              <a:rPr lang="ja-JP" altLang="en-US" dirty="0"/>
              <a:t>多様なデータの</a:t>
            </a:r>
            <a:r>
              <a:rPr lang="ja-JP" altLang="en-US" dirty="0" smtClean="0"/>
              <a:t>アーカイブ</a:t>
            </a:r>
            <a:endParaRPr lang="en-US" altLang="ja-JP" dirty="0"/>
          </a:p>
          <a:p>
            <a:pPr lvl="1"/>
            <a:r>
              <a:rPr lang="en-US" altLang="ja-JP" dirty="0" smtClean="0"/>
              <a:t>DARTS </a:t>
            </a:r>
            <a:r>
              <a:rPr lang="ja-JP" altLang="en-US" dirty="0"/>
              <a:t>は天文学、太陽物理学、</a:t>
            </a:r>
            <a:r>
              <a:rPr lang="en-US" altLang="ja-JP" dirty="0"/>
              <a:t>STP</a:t>
            </a:r>
            <a:r>
              <a:rPr lang="ja-JP" altLang="en-US" dirty="0" err="1"/>
              <a:t>、</a:t>
            </a:r>
            <a:r>
              <a:rPr lang="ja-JP" altLang="en-US" dirty="0"/>
              <a:t>月惑星科学、微小重力科学といった多くの学問</a:t>
            </a:r>
            <a:r>
              <a:rPr lang="ja-JP" altLang="en-US" dirty="0" smtClean="0"/>
              <a:t>分野に</a:t>
            </a:r>
            <a:r>
              <a:rPr lang="ja-JP" altLang="en-US" dirty="0"/>
              <a:t>またがるデータの集積を行っている</a:t>
            </a:r>
            <a:r>
              <a:rPr lang="ja-JP" altLang="en-US" dirty="0" smtClean="0"/>
              <a:t>。</a:t>
            </a:r>
            <a:endParaRPr lang="en-US" altLang="ja-JP" dirty="0" smtClean="0"/>
          </a:p>
          <a:p>
            <a:r>
              <a:rPr lang="en-US" altLang="ja-JP" dirty="0" smtClean="0"/>
              <a:t>1997</a:t>
            </a:r>
            <a:r>
              <a:rPr lang="ja-JP" altLang="en-US" dirty="0" smtClean="0"/>
              <a:t>年にあすか、よう</a:t>
            </a:r>
            <a:r>
              <a:rPr lang="ja-JP" altLang="en-US" dirty="0" err="1" smtClean="0"/>
              <a:t>こうの</a:t>
            </a:r>
            <a:r>
              <a:rPr lang="ja-JP" altLang="en-US" dirty="0" smtClean="0"/>
              <a:t>データ公開</a:t>
            </a:r>
            <a:r>
              <a:rPr lang="ja-JP" altLang="en-US" dirty="0"/>
              <a:t>から</a:t>
            </a:r>
            <a:r>
              <a:rPr lang="ja-JP" altLang="en-US" dirty="0" smtClean="0"/>
              <a:t>始まった。</a:t>
            </a:r>
            <a:endParaRPr lang="en-US" altLang="ja-JP" dirty="0" smtClean="0"/>
          </a:p>
          <a:p>
            <a:r>
              <a:rPr kumimoji="1" lang="ja-JP" altLang="en-US" dirty="0"/>
              <a:t>現在</a:t>
            </a:r>
            <a:r>
              <a:rPr kumimoji="1" lang="ja-JP" altLang="en-US" dirty="0" smtClean="0"/>
              <a:t>は</a:t>
            </a:r>
            <a:r>
              <a:rPr kumimoji="1" lang="en-US" altLang="ja-JP" dirty="0" smtClean="0"/>
              <a:t>16</a:t>
            </a:r>
            <a:r>
              <a:rPr kumimoji="1" lang="ja-JP" altLang="en-US" dirty="0" smtClean="0"/>
              <a:t>の</a:t>
            </a:r>
            <a:r>
              <a:rPr kumimoji="1" lang="en-US" altLang="ja-JP" dirty="0" smtClean="0"/>
              <a:t>JAXA</a:t>
            </a:r>
            <a:r>
              <a:rPr kumimoji="1" lang="ja-JP" altLang="en-US" dirty="0" smtClean="0"/>
              <a:t>の宇宙機・宇宙実験のデータを公開している。</a:t>
            </a:r>
            <a:endParaRPr kumimoji="1" lang="en-US" altLang="ja-JP" dirty="0" smtClean="0"/>
          </a:p>
          <a:p>
            <a:r>
              <a:rPr lang="ja-JP" altLang="en-US" dirty="0"/>
              <a:t>データの長期</a:t>
            </a:r>
            <a:r>
              <a:rPr lang="ja-JP" altLang="en-US" dirty="0" smtClean="0"/>
              <a:t>保存を目標の一つとする。</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graphicFrame>
        <p:nvGraphicFramePr>
          <p:cNvPr id="14" name="グラフ 13"/>
          <p:cNvGraphicFramePr>
            <a:graphicFrameLocks/>
          </p:cNvGraphicFramePr>
          <p:nvPr>
            <p:extLst>
              <p:ext uri="{D42A27DB-BD31-4B8C-83A1-F6EECF244321}">
                <p14:modId xmlns:p14="http://schemas.microsoft.com/office/powerpoint/2010/main" val="3449520688"/>
              </p:ext>
            </p:extLst>
          </p:nvPr>
        </p:nvGraphicFramePr>
        <p:xfrm>
          <a:off x="5310830" y="1556792"/>
          <a:ext cx="3617146" cy="446112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rot="16200000">
            <a:off x="4765751" y="2462409"/>
            <a:ext cx="702384" cy="276999"/>
          </a:xfrm>
          <a:prstGeom prst="rect">
            <a:avLst/>
          </a:prstGeom>
          <a:noFill/>
        </p:spPr>
        <p:txBody>
          <a:bodyPr wrap="square" rtlCol="0">
            <a:spAutoFit/>
          </a:bodyPr>
          <a:lstStyle/>
          <a:p>
            <a:r>
              <a:rPr kumimoji="1" lang="ja-JP" altLang="en-US" sz="1200" b="1" dirty="0" smtClean="0"/>
              <a:t>天文学</a:t>
            </a:r>
            <a:endParaRPr kumimoji="1" lang="ja-JP" altLang="en-US" sz="1200" b="1" dirty="0"/>
          </a:p>
        </p:txBody>
      </p:sp>
      <p:sp>
        <p:nvSpPr>
          <p:cNvPr id="15" name="テキスト ボックス 14"/>
          <p:cNvSpPr txBox="1"/>
          <p:nvPr/>
        </p:nvSpPr>
        <p:spPr>
          <a:xfrm rot="16200000">
            <a:off x="4877074" y="3397137"/>
            <a:ext cx="479738" cy="400110"/>
          </a:xfrm>
          <a:prstGeom prst="rect">
            <a:avLst/>
          </a:prstGeom>
          <a:noFill/>
        </p:spPr>
        <p:txBody>
          <a:bodyPr wrap="square" rtlCol="0">
            <a:spAutoFit/>
          </a:bodyPr>
          <a:lstStyle/>
          <a:p>
            <a:r>
              <a:rPr kumimoji="1" lang="ja-JP" altLang="en-US" sz="1000" b="1" dirty="0" smtClean="0"/>
              <a:t>太陽物理</a:t>
            </a:r>
            <a:endParaRPr kumimoji="1" lang="ja-JP" altLang="en-US" sz="1000" b="1" dirty="0"/>
          </a:p>
        </p:txBody>
      </p:sp>
      <p:sp>
        <p:nvSpPr>
          <p:cNvPr id="16" name="テキスト ボックス 15"/>
          <p:cNvSpPr txBox="1"/>
          <p:nvPr/>
        </p:nvSpPr>
        <p:spPr>
          <a:xfrm rot="16200000">
            <a:off x="4853087" y="4200060"/>
            <a:ext cx="527712" cy="330090"/>
          </a:xfrm>
          <a:prstGeom prst="rect">
            <a:avLst/>
          </a:prstGeom>
          <a:noFill/>
        </p:spPr>
        <p:txBody>
          <a:bodyPr wrap="square" rtlCol="0">
            <a:spAutoFit/>
          </a:bodyPr>
          <a:lstStyle/>
          <a:p>
            <a:r>
              <a:rPr kumimoji="1" lang="en-US" altLang="ja-JP" sz="1600" b="1" dirty="0" smtClean="0"/>
              <a:t>STP</a:t>
            </a:r>
            <a:endParaRPr kumimoji="1" lang="ja-JP" altLang="en-US" sz="1600" b="1" dirty="0"/>
          </a:p>
        </p:txBody>
      </p:sp>
      <p:sp>
        <p:nvSpPr>
          <p:cNvPr id="17" name="テキスト ボックス 16"/>
          <p:cNvSpPr txBox="1"/>
          <p:nvPr/>
        </p:nvSpPr>
        <p:spPr>
          <a:xfrm rot="16200000">
            <a:off x="4765751" y="5099548"/>
            <a:ext cx="702384" cy="276999"/>
          </a:xfrm>
          <a:prstGeom prst="rect">
            <a:avLst/>
          </a:prstGeom>
          <a:noFill/>
        </p:spPr>
        <p:txBody>
          <a:bodyPr wrap="square" rtlCol="0">
            <a:spAutoFit/>
          </a:bodyPr>
          <a:lstStyle/>
          <a:p>
            <a:r>
              <a:rPr kumimoji="1" lang="ja-JP" altLang="en-US" sz="1200" b="1" dirty="0" smtClean="0"/>
              <a:t>月惑星</a:t>
            </a:r>
            <a:endParaRPr kumimoji="1" lang="ja-JP" altLang="en-US" sz="1200" b="1" dirty="0"/>
          </a:p>
        </p:txBody>
      </p:sp>
      <p:sp>
        <p:nvSpPr>
          <p:cNvPr id="18" name="テキスト ボックス 17"/>
          <p:cNvSpPr txBox="1"/>
          <p:nvPr/>
        </p:nvSpPr>
        <p:spPr>
          <a:xfrm rot="16200000">
            <a:off x="4877074" y="5463077"/>
            <a:ext cx="479738" cy="507831"/>
          </a:xfrm>
          <a:prstGeom prst="rect">
            <a:avLst/>
          </a:prstGeom>
          <a:noFill/>
        </p:spPr>
        <p:txBody>
          <a:bodyPr wrap="square" rtlCol="0">
            <a:spAutoFit/>
          </a:bodyPr>
          <a:lstStyle/>
          <a:p>
            <a:r>
              <a:rPr lang="ja-JP" altLang="en-US" sz="900" b="1" dirty="0"/>
              <a:t>微小</a:t>
            </a:r>
            <a:r>
              <a:rPr lang="ja-JP" altLang="en-US" sz="900" b="1" dirty="0" smtClean="0"/>
              <a:t>重力科学</a:t>
            </a:r>
            <a:endParaRPr kumimoji="1" lang="ja-JP" altLang="en-US" sz="900" b="1" dirty="0"/>
          </a:p>
        </p:txBody>
      </p:sp>
    </p:spTree>
    <p:extLst>
      <p:ext uri="{BB962C8B-B14F-4D97-AF65-F5344CB8AC3E}">
        <p14:creationId xmlns:p14="http://schemas.microsoft.com/office/powerpoint/2010/main" val="3563932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p:spPr>
        <p:txBody>
          <a:bodyPr/>
          <a:lstStyle/>
          <a:p>
            <a:r>
              <a:rPr kumimoji="1" lang="en-US" altLang="ja-JP" dirty="0" smtClean="0"/>
              <a:t>2. DARTS</a:t>
            </a:r>
            <a:r>
              <a:rPr kumimoji="1" lang="ja-JP" altLang="en-US" dirty="0" smtClean="0"/>
              <a:t>の計算機構成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ほとんど</a:t>
            </a:r>
            <a:r>
              <a:rPr lang="ja-JP" altLang="en-US" dirty="0" smtClean="0"/>
              <a:t>のサーバ</a:t>
            </a:r>
            <a:r>
              <a:rPr kumimoji="1" lang="ja-JP" altLang="en-US" dirty="0" smtClean="0"/>
              <a:t>を科学衛星データ処理システム</a:t>
            </a:r>
            <a:r>
              <a:rPr kumimoji="1" lang="en-US" altLang="ja-JP" dirty="0" smtClean="0"/>
              <a:t>(DPSS)</a:t>
            </a:r>
            <a:r>
              <a:rPr kumimoji="1" lang="ja-JP" altLang="en-US" dirty="0" smtClean="0"/>
              <a:t>仮想マシンで構築。</a:t>
            </a:r>
            <a:endParaRPr kumimoji="1" lang="en-US" altLang="ja-JP" strike="sngStrike" dirty="0" smtClean="0"/>
          </a:p>
          <a:p>
            <a:r>
              <a:rPr lang="ja-JP" altLang="en-US" dirty="0" smtClean="0"/>
              <a:t>ストレージは </a:t>
            </a:r>
            <a:r>
              <a:rPr lang="en-US" altLang="ja-JP" dirty="0" smtClean="0"/>
              <a:t>DPSS </a:t>
            </a:r>
            <a:r>
              <a:rPr lang="ja-JP" altLang="en-US" dirty="0" smtClean="0"/>
              <a:t>の共有ストレージを利用。</a:t>
            </a:r>
            <a:endParaRPr lang="en-US" altLang="ja-JP" strike="sngStrike" dirty="0" smtClean="0"/>
          </a:p>
          <a:p>
            <a:r>
              <a:rPr lang="en-US" altLang="ja-JP" dirty="0"/>
              <a:t>5</a:t>
            </a:r>
            <a:r>
              <a:rPr lang="ja-JP" altLang="en-US" dirty="0"/>
              <a:t>年ごとに</a:t>
            </a:r>
            <a:r>
              <a:rPr lang="en-US" altLang="ja-JP" dirty="0"/>
              <a:t>DPSS</a:t>
            </a:r>
            <a:r>
              <a:rPr lang="ja-JP" altLang="en-US" dirty="0"/>
              <a:t>のシステムが更新される。前回は</a:t>
            </a:r>
            <a:r>
              <a:rPr lang="en-US" altLang="ja-JP" dirty="0"/>
              <a:t>2013</a:t>
            </a:r>
            <a:r>
              <a:rPr lang="ja-JP" altLang="en-US" dirty="0"/>
              <a:t>年</a:t>
            </a:r>
            <a:r>
              <a:rPr lang="en-US" altLang="ja-JP" dirty="0"/>
              <a:t>9</a:t>
            </a:r>
            <a:r>
              <a:rPr lang="ja-JP" altLang="en-US" dirty="0"/>
              <a:t>月に更新があった。</a:t>
            </a:r>
          </a:p>
          <a:p>
            <a:r>
              <a:rPr lang="en-US" altLang="ja-JP" dirty="0" smtClean="0"/>
              <a:t>OS</a:t>
            </a:r>
            <a:r>
              <a:rPr lang="ja-JP" altLang="en-US" dirty="0" smtClean="0"/>
              <a:t>は </a:t>
            </a:r>
            <a:r>
              <a:rPr lang="en-US" altLang="ja-JP" dirty="0" smtClean="0"/>
              <a:t>Linux (Red Hat Enterprise Linux 6)</a:t>
            </a:r>
            <a:r>
              <a:rPr lang="ja-JP" altLang="en-US" dirty="0" smtClean="0"/>
              <a:t>を利用している。</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141571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p:spPr>
        <p:txBody>
          <a:bodyPr/>
          <a:lstStyle/>
          <a:p>
            <a:r>
              <a:rPr kumimoji="1" lang="ja-JP" altLang="en-US" dirty="0" smtClean="0"/>
              <a:t>データの出口としての</a:t>
            </a:r>
            <a:r>
              <a:rPr kumimoji="1" lang="en-US" altLang="ja-JP" dirty="0" smtClean="0"/>
              <a:t>DARTS</a:t>
            </a:r>
            <a:endParaRPr kumimoji="1" lang="ja-JP" altLang="en-US" dirty="0"/>
          </a:p>
        </p:txBody>
      </p:sp>
      <p:sp>
        <p:nvSpPr>
          <p:cNvPr id="3" name="コンテンツ プレースホルダー 2"/>
          <p:cNvSpPr>
            <a:spLocks noGrp="1"/>
          </p:cNvSpPr>
          <p:nvPr>
            <p:ph idx="1"/>
          </p:nvPr>
        </p:nvSpPr>
        <p:spPr>
          <a:xfrm>
            <a:off x="395536" y="1628800"/>
            <a:ext cx="4320480" cy="4525963"/>
          </a:xfrm>
        </p:spPr>
        <p:txBody>
          <a:bodyPr>
            <a:normAutofit lnSpcReduction="10000"/>
          </a:bodyPr>
          <a:lstStyle/>
          <a:p>
            <a:r>
              <a:rPr kumimoji="1" lang="ja-JP" altLang="en-US" dirty="0" smtClean="0"/>
              <a:t>宇宙機から送信されたデータは、地上局で受信されたのちに、リフォーマッタにてデータ処理をされて科学データにな</a:t>
            </a:r>
            <a:r>
              <a:rPr lang="ja-JP" altLang="en-US" dirty="0"/>
              <a:t>る</a:t>
            </a:r>
            <a:r>
              <a:rPr lang="ja-JP" altLang="en-US" dirty="0" smtClean="0"/>
              <a:t>。</a:t>
            </a:r>
            <a:endParaRPr lang="en-US" altLang="ja-JP" dirty="0" smtClean="0"/>
          </a:p>
          <a:p>
            <a:r>
              <a:rPr kumimoji="1" lang="en-US" altLang="ja-JP" dirty="0" smtClean="0"/>
              <a:t>DARTS</a:t>
            </a:r>
            <a:r>
              <a:rPr kumimoji="1" lang="ja-JP" altLang="en-US" dirty="0" smtClean="0"/>
              <a:t>は処理された科学データを全世界に公開する。</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dirty="0"/>
          </a:p>
        </p:txBody>
      </p:sp>
      <p:sp>
        <p:nvSpPr>
          <p:cNvPr id="5" name="正方形/長方形 4"/>
          <p:cNvSpPr/>
          <p:nvPr/>
        </p:nvSpPr>
        <p:spPr>
          <a:xfrm>
            <a:off x="6084168" y="3645024"/>
            <a:ext cx="1440160" cy="576064"/>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lumMod val="50000"/>
                    <a:lumOff val="50000"/>
                  </a:schemeClr>
                </a:solidFill>
              </a:rPr>
              <a:t>SIRIUS</a:t>
            </a:r>
          </a:p>
          <a:p>
            <a:pPr algn="ctr"/>
            <a:r>
              <a:rPr kumimoji="1" lang="ja-JP" altLang="en-US" sz="1600" dirty="0" smtClean="0">
                <a:solidFill>
                  <a:schemeClr val="tx1">
                    <a:lumMod val="50000"/>
                    <a:lumOff val="50000"/>
                  </a:schemeClr>
                </a:solidFill>
              </a:rPr>
              <a:t>データベース</a:t>
            </a:r>
            <a:endParaRPr kumimoji="1" lang="ja-JP" altLang="en-US" sz="1600" dirty="0">
              <a:solidFill>
                <a:schemeClr val="tx1">
                  <a:lumMod val="50000"/>
                  <a:lumOff val="50000"/>
                </a:schemeClr>
              </a:solidFill>
            </a:endParaRPr>
          </a:p>
        </p:txBody>
      </p:sp>
      <p:sp>
        <p:nvSpPr>
          <p:cNvPr id="6" name="正方形/長方形 5"/>
          <p:cNvSpPr/>
          <p:nvPr/>
        </p:nvSpPr>
        <p:spPr>
          <a:xfrm>
            <a:off x="5148064" y="4437112"/>
            <a:ext cx="1440160" cy="165618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020272" y="4437112"/>
            <a:ext cx="1440160" cy="108012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172933" y="5661248"/>
            <a:ext cx="115212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DARTS</a:t>
            </a:r>
            <a:endParaRPr kumimoji="1" lang="ja-JP" altLang="en-US" dirty="0"/>
          </a:p>
        </p:txBody>
      </p:sp>
      <p:sp>
        <p:nvSpPr>
          <p:cNvPr id="9" name="正方形/長方形 8"/>
          <p:cNvSpPr/>
          <p:nvPr/>
        </p:nvSpPr>
        <p:spPr>
          <a:xfrm>
            <a:off x="6084168" y="3140968"/>
            <a:ext cx="1440160" cy="288032"/>
          </a:xfrm>
          <a:prstGeom prst="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50000"/>
                    <a:lumOff val="50000"/>
                  </a:schemeClr>
                </a:solidFill>
              </a:rPr>
              <a:t>データ蓄積装置</a:t>
            </a:r>
            <a:endParaRPr kumimoji="1" lang="ja-JP" altLang="en-US" sz="1400" dirty="0">
              <a:solidFill>
                <a:schemeClr val="tx1">
                  <a:lumMod val="50000"/>
                  <a:lumOff val="50000"/>
                </a:schemeClr>
              </a:solidFill>
            </a:endParaRPr>
          </a:p>
        </p:txBody>
      </p:sp>
      <p:sp>
        <p:nvSpPr>
          <p:cNvPr id="10" name="正方形/長方形 9"/>
          <p:cNvSpPr/>
          <p:nvPr/>
        </p:nvSpPr>
        <p:spPr>
          <a:xfrm>
            <a:off x="6084168" y="2691408"/>
            <a:ext cx="1440160" cy="288032"/>
          </a:xfrm>
          <a:prstGeom prst="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lumMod val="50000"/>
                    <a:lumOff val="50000"/>
                  </a:schemeClr>
                </a:solidFill>
              </a:rPr>
              <a:t>データ分配装置</a:t>
            </a:r>
            <a:endParaRPr kumimoji="1" lang="ja-JP" altLang="en-US" sz="1400" dirty="0">
              <a:solidFill>
                <a:schemeClr val="tx1">
                  <a:lumMod val="50000"/>
                  <a:lumOff val="50000"/>
                </a:schemeClr>
              </a:solidFill>
            </a:endParaRPr>
          </a:p>
        </p:txBody>
      </p:sp>
      <p:sp>
        <p:nvSpPr>
          <p:cNvPr id="11" name="正方形/長方形 10"/>
          <p:cNvSpPr/>
          <p:nvPr/>
        </p:nvSpPr>
        <p:spPr>
          <a:xfrm>
            <a:off x="6084168" y="2204864"/>
            <a:ext cx="1440160"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地上局</a:t>
            </a:r>
            <a:endParaRPr kumimoji="1" lang="ja-JP" altLang="en-US" dirty="0">
              <a:solidFill>
                <a:schemeClr val="tx1"/>
              </a:solidFill>
            </a:endParaRPr>
          </a:p>
        </p:txBody>
      </p:sp>
      <p:sp>
        <p:nvSpPr>
          <p:cNvPr id="12" name="正方形/長方形 11"/>
          <p:cNvSpPr/>
          <p:nvPr/>
        </p:nvSpPr>
        <p:spPr>
          <a:xfrm>
            <a:off x="8009103" y="1264278"/>
            <a:ext cx="377899" cy="3600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466805" y="1444298"/>
            <a:ext cx="377899" cy="180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551402" y="1444298"/>
            <a:ext cx="377899" cy="180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256076" y="4581128"/>
            <a:ext cx="1224136" cy="2160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一次</a:t>
            </a:r>
            <a:r>
              <a:rPr kumimoji="1" lang="ja-JP" altLang="en-US" sz="1200" dirty="0" smtClean="0"/>
              <a:t>データ処理</a:t>
            </a:r>
            <a:endParaRPr kumimoji="1" lang="ja-JP" altLang="en-US" sz="1200" dirty="0"/>
          </a:p>
        </p:txBody>
      </p:sp>
      <p:sp>
        <p:nvSpPr>
          <p:cNvPr id="17" name="角丸四角形 16"/>
          <p:cNvSpPr/>
          <p:nvPr/>
        </p:nvSpPr>
        <p:spPr>
          <a:xfrm>
            <a:off x="7128283" y="4601877"/>
            <a:ext cx="1224136"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一次</a:t>
            </a:r>
            <a:r>
              <a:rPr kumimoji="1" lang="ja-JP" altLang="en-US" sz="1200" dirty="0" smtClean="0"/>
              <a:t>データ処理</a:t>
            </a:r>
            <a:endParaRPr kumimoji="1" lang="ja-JP" altLang="en-US" sz="1200" dirty="0"/>
          </a:p>
        </p:txBody>
      </p:sp>
      <p:sp>
        <p:nvSpPr>
          <p:cNvPr id="18" name="角丸四角形 17"/>
          <p:cNvSpPr/>
          <p:nvPr/>
        </p:nvSpPr>
        <p:spPr>
          <a:xfrm>
            <a:off x="7128284" y="5053372"/>
            <a:ext cx="1258718" cy="319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高次</a:t>
            </a:r>
            <a:r>
              <a:rPr kumimoji="1" lang="ja-JP" altLang="en-US" sz="1200" dirty="0" smtClean="0"/>
              <a:t>データ処理</a:t>
            </a:r>
            <a:endParaRPr kumimoji="1" lang="ja-JP" altLang="en-US" sz="1200" dirty="0"/>
          </a:p>
        </p:txBody>
      </p:sp>
      <p:sp>
        <p:nvSpPr>
          <p:cNvPr id="19" name="正方形/長方形 18"/>
          <p:cNvSpPr/>
          <p:nvPr/>
        </p:nvSpPr>
        <p:spPr>
          <a:xfrm>
            <a:off x="5328803" y="5688193"/>
            <a:ext cx="1152128"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EDISON</a:t>
            </a:r>
            <a:endParaRPr kumimoji="1" lang="ja-JP" altLang="en-US" dirty="0"/>
          </a:p>
        </p:txBody>
      </p:sp>
      <p:cxnSp>
        <p:nvCxnSpPr>
          <p:cNvPr id="21" name="直線矢印コネクタ 20"/>
          <p:cNvCxnSpPr>
            <a:stCxn id="11" idx="2"/>
            <a:endCxn id="10" idx="0"/>
          </p:cNvCxnSpPr>
          <p:nvPr/>
        </p:nvCxnSpPr>
        <p:spPr>
          <a:xfrm>
            <a:off x="6804248" y="2492896"/>
            <a:ext cx="0" cy="19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2"/>
            <a:endCxn id="9" idx="0"/>
          </p:cNvCxnSpPr>
          <p:nvPr/>
        </p:nvCxnSpPr>
        <p:spPr>
          <a:xfrm>
            <a:off x="6804248" y="2979440"/>
            <a:ext cx="0" cy="1615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9" idx="2"/>
            <a:endCxn id="5" idx="0"/>
          </p:cNvCxnSpPr>
          <p:nvPr/>
        </p:nvCxnSpPr>
        <p:spPr>
          <a:xfrm>
            <a:off x="6804248" y="3429000"/>
            <a:ext cx="0" cy="2160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5" idx="3"/>
            <a:endCxn id="17" idx="0"/>
          </p:cNvCxnSpPr>
          <p:nvPr/>
        </p:nvCxnSpPr>
        <p:spPr>
          <a:xfrm>
            <a:off x="7524328" y="3933056"/>
            <a:ext cx="216023" cy="668821"/>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27"/>
          <p:cNvCxnSpPr>
            <a:stCxn id="5" idx="1"/>
            <a:endCxn id="16" idx="0"/>
          </p:cNvCxnSpPr>
          <p:nvPr/>
        </p:nvCxnSpPr>
        <p:spPr>
          <a:xfrm rot="10800000" flipV="1">
            <a:off x="5868144" y="3933056"/>
            <a:ext cx="216024" cy="648072"/>
          </a:xfrm>
          <a:prstGeom prst="bentConnector2">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17" idx="2"/>
            <a:endCxn id="18" idx="0"/>
          </p:cNvCxnSpPr>
          <p:nvPr/>
        </p:nvCxnSpPr>
        <p:spPr>
          <a:xfrm>
            <a:off x="7740351" y="4817901"/>
            <a:ext cx="17292" cy="2354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18" idx="2"/>
            <a:endCxn id="8" idx="0"/>
          </p:cNvCxnSpPr>
          <p:nvPr/>
        </p:nvCxnSpPr>
        <p:spPr>
          <a:xfrm flipH="1">
            <a:off x="7748997" y="5373216"/>
            <a:ext cx="8646" cy="2880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6" idx="2"/>
            <a:endCxn id="19" idx="0"/>
          </p:cNvCxnSpPr>
          <p:nvPr/>
        </p:nvCxnSpPr>
        <p:spPr>
          <a:xfrm>
            <a:off x="5868144" y="4797152"/>
            <a:ext cx="36723" cy="891041"/>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928068" y="1695365"/>
            <a:ext cx="1053465" cy="422910"/>
          </a:xfrm>
          <a:custGeom>
            <a:avLst/>
            <a:gdLst>
              <a:gd name="connsiteX0" fmla="*/ 0 w 612067"/>
              <a:gd name="connsiteY0" fmla="*/ 0 h 451209"/>
              <a:gd name="connsiteX1" fmla="*/ 612067 w 612067"/>
              <a:gd name="connsiteY1" fmla="*/ 0 h 451209"/>
              <a:gd name="connsiteX2" fmla="*/ 612067 w 612067"/>
              <a:gd name="connsiteY2" fmla="*/ 451209 h 451209"/>
              <a:gd name="connsiteX3" fmla="*/ 0 w 612067"/>
              <a:gd name="connsiteY3" fmla="*/ 451209 h 451209"/>
              <a:gd name="connsiteX4" fmla="*/ 0 w 612067"/>
              <a:gd name="connsiteY4" fmla="*/ 0 h 451209"/>
              <a:gd name="connsiteX0" fmla="*/ 0 w 1078792"/>
              <a:gd name="connsiteY0" fmla="*/ 0 h 517884"/>
              <a:gd name="connsiteX1" fmla="*/ 1078792 w 1078792"/>
              <a:gd name="connsiteY1" fmla="*/ 66675 h 517884"/>
              <a:gd name="connsiteX2" fmla="*/ 1078792 w 1078792"/>
              <a:gd name="connsiteY2" fmla="*/ 517884 h 517884"/>
              <a:gd name="connsiteX3" fmla="*/ 466725 w 1078792"/>
              <a:gd name="connsiteY3" fmla="*/ 517884 h 517884"/>
              <a:gd name="connsiteX4" fmla="*/ 0 w 1078792"/>
              <a:gd name="connsiteY4" fmla="*/ 0 h 517884"/>
              <a:gd name="connsiteX0" fmla="*/ 0 w 1078792"/>
              <a:gd name="connsiteY0" fmla="*/ 0 h 517884"/>
              <a:gd name="connsiteX1" fmla="*/ 1078792 w 1078792"/>
              <a:gd name="connsiteY1" fmla="*/ 66675 h 517884"/>
              <a:gd name="connsiteX2" fmla="*/ 1078792 w 1078792"/>
              <a:gd name="connsiteY2" fmla="*/ 517884 h 517884"/>
              <a:gd name="connsiteX3" fmla="*/ 466725 w 1078792"/>
              <a:gd name="connsiteY3" fmla="*/ 517884 h 517884"/>
              <a:gd name="connsiteX4" fmla="*/ 0 w 1078792"/>
              <a:gd name="connsiteY4" fmla="*/ 0 h 517884"/>
              <a:gd name="connsiteX0" fmla="*/ 0 w 612067"/>
              <a:gd name="connsiteY0" fmla="*/ 451209 h 451209"/>
              <a:gd name="connsiteX1" fmla="*/ 612067 w 612067"/>
              <a:gd name="connsiteY1" fmla="*/ 0 h 451209"/>
              <a:gd name="connsiteX2" fmla="*/ 612067 w 612067"/>
              <a:gd name="connsiteY2" fmla="*/ 451209 h 451209"/>
              <a:gd name="connsiteX3" fmla="*/ 0 w 612067"/>
              <a:gd name="connsiteY3" fmla="*/ 451209 h 451209"/>
              <a:gd name="connsiteX0" fmla="*/ 0 w 612067"/>
              <a:gd name="connsiteY0" fmla="*/ 451209 h 451209"/>
              <a:gd name="connsiteX1" fmla="*/ 612067 w 612067"/>
              <a:gd name="connsiteY1" fmla="*/ 0 h 451209"/>
              <a:gd name="connsiteX2" fmla="*/ 0 w 612067"/>
              <a:gd name="connsiteY2" fmla="*/ 451209 h 451209"/>
              <a:gd name="connsiteX0" fmla="*/ 0 w 612067"/>
              <a:gd name="connsiteY0" fmla="*/ 451209 h 451209"/>
              <a:gd name="connsiteX1" fmla="*/ 612067 w 612067"/>
              <a:gd name="connsiteY1" fmla="*/ 0 h 451209"/>
              <a:gd name="connsiteX2" fmla="*/ 344624 w 612067"/>
              <a:gd name="connsiteY2" fmla="*/ 181061 h 451209"/>
              <a:gd name="connsiteX3" fmla="*/ 0 w 612067"/>
              <a:gd name="connsiteY3" fmla="*/ 451209 h 451209"/>
              <a:gd name="connsiteX0" fmla="*/ 4662 w 626043"/>
              <a:gd name="connsiteY0" fmla="*/ 459440 h 462205"/>
              <a:gd name="connsiteX1" fmla="*/ 616729 w 626043"/>
              <a:gd name="connsiteY1" fmla="*/ 8231 h 462205"/>
              <a:gd name="connsiteX2" fmla="*/ 349286 w 626043"/>
              <a:gd name="connsiteY2" fmla="*/ 189292 h 462205"/>
              <a:gd name="connsiteX3" fmla="*/ 4662 w 626043"/>
              <a:gd name="connsiteY3" fmla="*/ 459440 h 462205"/>
              <a:gd name="connsiteX0" fmla="*/ 3682 w 629321"/>
              <a:gd name="connsiteY0" fmla="*/ 456016 h 461911"/>
              <a:gd name="connsiteX1" fmla="*/ 615749 w 629321"/>
              <a:gd name="connsiteY1" fmla="*/ 4807 h 461911"/>
              <a:gd name="connsiteX2" fmla="*/ 434031 w 629321"/>
              <a:gd name="connsiteY2" fmla="*/ 319218 h 461911"/>
              <a:gd name="connsiteX3" fmla="*/ 3682 w 629321"/>
              <a:gd name="connsiteY3" fmla="*/ 456016 h 461911"/>
              <a:gd name="connsiteX0" fmla="*/ 2874 w 645812"/>
              <a:gd name="connsiteY0" fmla="*/ 455087 h 469551"/>
              <a:gd name="connsiteX1" fmla="*/ 614941 w 645812"/>
              <a:gd name="connsiteY1" fmla="*/ 3878 h 469551"/>
              <a:gd name="connsiteX2" fmla="*/ 547523 w 645812"/>
              <a:gd name="connsiteY2" fmla="*/ 394489 h 469551"/>
              <a:gd name="connsiteX3" fmla="*/ 2874 w 645812"/>
              <a:gd name="connsiteY3" fmla="*/ 455087 h 469551"/>
              <a:gd name="connsiteX0" fmla="*/ 547523 w 652456"/>
              <a:gd name="connsiteY0" fmla="*/ 394471 h 485911"/>
              <a:gd name="connsiteX1" fmla="*/ 2874 w 652456"/>
              <a:gd name="connsiteY1" fmla="*/ 455069 h 485911"/>
              <a:gd name="connsiteX2" fmla="*/ 614941 w 652456"/>
              <a:gd name="connsiteY2" fmla="*/ 3860 h 485911"/>
              <a:gd name="connsiteX3" fmla="*/ 638963 w 652456"/>
              <a:gd name="connsiteY3" fmla="*/ 485911 h 485911"/>
              <a:gd name="connsiteX0" fmla="*/ 21941 w 898399"/>
              <a:gd name="connsiteY0" fmla="*/ 689746 h 702535"/>
              <a:gd name="connsiteX1" fmla="*/ 248817 w 898399"/>
              <a:gd name="connsiteY1" fmla="*/ 455069 h 702535"/>
              <a:gd name="connsiteX2" fmla="*/ 860884 w 898399"/>
              <a:gd name="connsiteY2" fmla="*/ 3860 h 702535"/>
              <a:gd name="connsiteX3" fmla="*/ 884906 w 898399"/>
              <a:gd name="connsiteY3" fmla="*/ 485911 h 702535"/>
              <a:gd name="connsiteX0" fmla="*/ 21941 w 1104392"/>
              <a:gd name="connsiteY0" fmla="*/ 878279 h 891068"/>
              <a:gd name="connsiteX1" fmla="*/ 248817 w 1104392"/>
              <a:gd name="connsiteY1" fmla="*/ 643602 h 891068"/>
              <a:gd name="connsiteX2" fmla="*/ 860884 w 1104392"/>
              <a:gd name="connsiteY2" fmla="*/ 192393 h 891068"/>
              <a:gd name="connsiteX3" fmla="*/ 1103981 w 1104392"/>
              <a:gd name="connsiteY3" fmla="*/ 55319 h 891068"/>
              <a:gd name="connsiteX0" fmla="*/ 21941 w 1104392"/>
              <a:gd name="connsiteY0" fmla="*/ 878279 h 891068"/>
              <a:gd name="connsiteX1" fmla="*/ 248817 w 1104392"/>
              <a:gd name="connsiteY1" fmla="*/ 643602 h 891068"/>
              <a:gd name="connsiteX2" fmla="*/ 860884 w 1104392"/>
              <a:gd name="connsiteY2" fmla="*/ 192393 h 891068"/>
              <a:gd name="connsiteX3" fmla="*/ 1103981 w 1104392"/>
              <a:gd name="connsiteY3" fmla="*/ 55319 h 891068"/>
              <a:gd name="connsiteX0" fmla="*/ 21941 w 1104142"/>
              <a:gd name="connsiteY0" fmla="*/ 867260 h 880049"/>
              <a:gd name="connsiteX1" fmla="*/ 248817 w 1104142"/>
              <a:gd name="connsiteY1" fmla="*/ 632583 h 880049"/>
              <a:gd name="connsiteX2" fmla="*/ 546559 w 1104142"/>
              <a:gd name="connsiteY2" fmla="*/ 276624 h 880049"/>
              <a:gd name="connsiteX3" fmla="*/ 1103981 w 1104142"/>
              <a:gd name="connsiteY3" fmla="*/ 44300 h 880049"/>
              <a:gd name="connsiteX0" fmla="*/ 12382 w 1094583"/>
              <a:gd name="connsiteY0" fmla="*/ 867260 h 883825"/>
              <a:gd name="connsiteX1" fmla="*/ 515483 w 1094583"/>
              <a:gd name="connsiteY1" fmla="*/ 708783 h 883825"/>
              <a:gd name="connsiteX2" fmla="*/ 537000 w 1094583"/>
              <a:gd name="connsiteY2" fmla="*/ 276624 h 883825"/>
              <a:gd name="connsiteX3" fmla="*/ 1094422 w 1094583"/>
              <a:gd name="connsiteY3" fmla="*/ 44300 h 883825"/>
              <a:gd name="connsiteX0" fmla="*/ 9740 w 1091941"/>
              <a:gd name="connsiteY0" fmla="*/ 867260 h 876782"/>
              <a:gd name="connsiteX1" fmla="*/ 684291 w 1091941"/>
              <a:gd name="connsiteY1" fmla="*/ 518283 h 876782"/>
              <a:gd name="connsiteX2" fmla="*/ 534358 w 1091941"/>
              <a:gd name="connsiteY2" fmla="*/ 276624 h 876782"/>
              <a:gd name="connsiteX3" fmla="*/ 1091780 w 1091941"/>
              <a:gd name="connsiteY3" fmla="*/ 44300 h 876782"/>
              <a:gd name="connsiteX0" fmla="*/ 9740 w 1091921"/>
              <a:gd name="connsiteY0" fmla="*/ 855988 h 865510"/>
              <a:gd name="connsiteX1" fmla="*/ 684291 w 1091921"/>
              <a:gd name="connsiteY1" fmla="*/ 507011 h 865510"/>
              <a:gd name="connsiteX2" fmla="*/ 458158 w 1091921"/>
              <a:gd name="connsiteY2" fmla="*/ 427277 h 865510"/>
              <a:gd name="connsiteX3" fmla="*/ 1091780 w 1091921"/>
              <a:gd name="connsiteY3" fmla="*/ 33028 h 865510"/>
              <a:gd name="connsiteX0" fmla="*/ 9740 w 1091780"/>
              <a:gd name="connsiteY0" fmla="*/ 822960 h 832482"/>
              <a:gd name="connsiteX1" fmla="*/ 684291 w 1091780"/>
              <a:gd name="connsiteY1" fmla="*/ 473983 h 832482"/>
              <a:gd name="connsiteX2" fmla="*/ 458158 w 1091780"/>
              <a:gd name="connsiteY2" fmla="*/ 394249 h 832482"/>
              <a:gd name="connsiteX3" fmla="*/ 1091780 w 1091780"/>
              <a:gd name="connsiteY3" fmla="*/ 0 h 832482"/>
              <a:gd name="connsiteX0" fmla="*/ 9740 w 796505"/>
              <a:gd name="connsiteY0" fmla="*/ 622935 h 632457"/>
              <a:gd name="connsiteX1" fmla="*/ 684291 w 796505"/>
              <a:gd name="connsiteY1" fmla="*/ 273958 h 632457"/>
              <a:gd name="connsiteX2" fmla="*/ 458158 w 796505"/>
              <a:gd name="connsiteY2" fmla="*/ 194224 h 632457"/>
              <a:gd name="connsiteX3" fmla="*/ 796505 w 796505"/>
              <a:gd name="connsiteY3" fmla="*/ 0 h 632457"/>
              <a:gd name="connsiteX0" fmla="*/ 0 w 786765"/>
              <a:gd name="connsiteY0" fmla="*/ 622935 h 622935"/>
              <a:gd name="connsiteX1" fmla="*/ 674551 w 786765"/>
              <a:gd name="connsiteY1" fmla="*/ 273958 h 622935"/>
              <a:gd name="connsiteX2" fmla="*/ 448418 w 786765"/>
              <a:gd name="connsiteY2" fmla="*/ 194224 h 622935"/>
              <a:gd name="connsiteX3" fmla="*/ 786765 w 786765"/>
              <a:gd name="connsiteY3" fmla="*/ 0 h 622935"/>
              <a:gd name="connsiteX0" fmla="*/ 0 w 472440"/>
              <a:gd name="connsiteY0" fmla="*/ 508635 h 508635"/>
              <a:gd name="connsiteX1" fmla="*/ 360226 w 472440"/>
              <a:gd name="connsiteY1" fmla="*/ 273958 h 508635"/>
              <a:gd name="connsiteX2" fmla="*/ 134093 w 472440"/>
              <a:gd name="connsiteY2" fmla="*/ 194224 h 508635"/>
              <a:gd name="connsiteX3" fmla="*/ 472440 w 472440"/>
              <a:gd name="connsiteY3" fmla="*/ 0 h 508635"/>
              <a:gd name="connsiteX0" fmla="*/ 0 w 472440"/>
              <a:gd name="connsiteY0" fmla="*/ 508635 h 508635"/>
              <a:gd name="connsiteX1" fmla="*/ 360226 w 472440"/>
              <a:gd name="connsiteY1" fmla="*/ 273958 h 508635"/>
              <a:gd name="connsiteX2" fmla="*/ 134093 w 472440"/>
              <a:gd name="connsiteY2" fmla="*/ 194224 h 508635"/>
              <a:gd name="connsiteX3" fmla="*/ 472440 w 472440"/>
              <a:gd name="connsiteY3" fmla="*/ 0 h 508635"/>
              <a:gd name="connsiteX0" fmla="*/ 0 w 472440"/>
              <a:gd name="connsiteY0" fmla="*/ 508635 h 508635"/>
              <a:gd name="connsiteX1" fmla="*/ 322126 w 472440"/>
              <a:gd name="connsiteY1" fmla="*/ 293008 h 508635"/>
              <a:gd name="connsiteX2" fmla="*/ 134093 w 472440"/>
              <a:gd name="connsiteY2" fmla="*/ 194224 h 508635"/>
              <a:gd name="connsiteX3" fmla="*/ 472440 w 472440"/>
              <a:gd name="connsiteY3" fmla="*/ 0 h 508635"/>
              <a:gd name="connsiteX0" fmla="*/ 0 w 472440"/>
              <a:gd name="connsiteY0" fmla="*/ 508635 h 508635"/>
              <a:gd name="connsiteX1" fmla="*/ 322126 w 472440"/>
              <a:gd name="connsiteY1" fmla="*/ 293008 h 508635"/>
              <a:gd name="connsiteX2" fmla="*/ 134093 w 472440"/>
              <a:gd name="connsiteY2" fmla="*/ 194224 h 508635"/>
              <a:gd name="connsiteX3" fmla="*/ 472440 w 472440"/>
              <a:gd name="connsiteY3" fmla="*/ 0 h 508635"/>
              <a:gd name="connsiteX0" fmla="*/ 0 w 977265"/>
              <a:gd name="connsiteY0" fmla="*/ 422910 h 422910"/>
              <a:gd name="connsiteX1" fmla="*/ 322126 w 977265"/>
              <a:gd name="connsiteY1" fmla="*/ 207283 h 422910"/>
              <a:gd name="connsiteX2" fmla="*/ 134093 w 977265"/>
              <a:gd name="connsiteY2" fmla="*/ 108499 h 422910"/>
              <a:gd name="connsiteX3" fmla="*/ 977265 w 977265"/>
              <a:gd name="connsiteY3" fmla="*/ 0 h 422910"/>
              <a:gd name="connsiteX0" fmla="*/ 0 w 977265"/>
              <a:gd name="connsiteY0" fmla="*/ 422910 h 422910"/>
              <a:gd name="connsiteX1" fmla="*/ 550726 w 977265"/>
              <a:gd name="connsiteY1" fmla="*/ 264433 h 422910"/>
              <a:gd name="connsiteX2" fmla="*/ 134093 w 977265"/>
              <a:gd name="connsiteY2" fmla="*/ 108499 h 422910"/>
              <a:gd name="connsiteX3" fmla="*/ 977265 w 977265"/>
              <a:gd name="connsiteY3" fmla="*/ 0 h 422910"/>
              <a:gd name="connsiteX0" fmla="*/ 0 w 977265"/>
              <a:gd name="connsiteY0" fmla="*/ 422910 h 422910"/>
              <a:gd name="connsiteX1" fmla="*/ 550726 w 977265"/>
              <a:gd name="connsiteY1" fmla="*/ 264433 h 422910"/>
              <a:gd name="connsiteX2" fmla="*/ 400793 w 977265"/>
              <a:gd name="connsiteY2" fmla="*/ 146599 h 422910"/>
              <a:gd name="connsiteX3" fmla="*/ 977265 w 977265"/>
              <a:gd name="connsiteY3" fmla="*/ 0 h 422910"/>
              <a:gd name="connsiteX0" fmla="*/ 0 w 977265"/>
              <a:gd name="connsiteY0" fmla="*/ 422910 h 422910"/>
              <a:gd name="connsiteX1" fmla="*/ 550726 w 977265"/>
              <a:gd name="connsiteY1" fmla="*/ 264433 h 422910"/>
              <a:gd name="connsiteX2" fmla="*/ 400793 w 977265"/>
              <a:gd name="connsiteY2" fmla="*/ 146599 h 422910"/>
              <a:gd name="connsiteX3" fmla="*/ 977265 w 977265"/>
              <a:gd name="connsiteY3" fmla="*/ 0 h 422910"/>
              <a:gd name="connsiteX0" fmla="*/ 0 w 1053465"/>
              <a:gd name="connsiteY0" fmla="*/ 422910 h 422910"/>
              <a:gd name="connsiteX1" fmla="*/ 550726 w 1053465"/>
              <a:gd name="connsiteY1" fmla="*/ 264433 h 422910"/>
              <a:gd name="connsiteX2" fmla="*/ 400793 w 1053465"/>
              <a:gd name="connsiteY2" fmla="*/ 146599 h 422910"/>
              <a:gd name="connsiteX3" fmla="*/ 1053465 w 1053465"/>
              <a:gd name="connsiteY3" fmla="*/ 0 h 422910"/>
              <a:gd name="connsiteX0" fmla="*/ 0 w 1053465"/>
              <a:gd name="connsiteY0" fmla="*/ 422910 h 422910"/>
              <a:gd name="connsiteX1" fmla="*/ 550726 w 1053465"/>
              <a:gd name="connsiteY1" fmla="*/ 264433 h 422910"/>
              <a:gd name="connsiteX2" fmla="*/ 400793 w 1053465"/>
              <a:gd name="connsiteY2" fmla="*/ 146599 h 422910"/>
              <a:gd name="connsiteX3" fmla="*/ 901482 w 1053465"/>
              <a:gd name="connsiteY3" fmla="*/ 47710 h 422910"/>
              <a:gd name="connsiteX4" fmla="*/ 1053465 w 1053465"/>
              <a:gd name="connsiteY4" fmla="*/ 0 h 422910"/>
              <a:gd name="connsiteX0" fmla="*/ 0 w 1053465"/>
              <a:gd name="connsiteY0" fmla="*/ 422910 h 422910"/>
              <a:gd name="connsiteX1" fmla="*/ 550726 w 1053465"/>
              <a:gd name="connsiteY1" fmla="*/ 264433 h 422910"/>
              <a:gd name="connsiteX2" fmla="*/ 400793 w 1053465"/>
              <a:gd name="connsiteY2" fmla="*/ 146599 h 422910"/>
              <a:gd name="connsiteX3" fmla="*/ 1053465 w 1053465"/>
              <a:gd name="connsiteY3" fmla="*/ 0 h 422910"/>
            </a:gdLst>
            <a:ahLst/>
            <a:cxnLst>
              <a:cxn ang="0">
                <a:pos x="connsiteX0" y="connsiteY0"/>
              </a:cxn>
              <a:cxn ang="0">
                <a:pos x="connsiteX1" y="connsiteY1"/>
              </a:cxn>
              <a:cxn ang="0">
                <a:pos x="connsiteX2" y="connsiteY2"/>
              </a:cxn>
              <a:cxn ang="0">
                <a:pos x="connsiteX3" y="connsiteY3"/>
              </a:cxn>
            </a:cxnLst>
            <a:rect l="l" t="t" r="r" b="b"/>
            <a:pathLst>
              <a:path w="1053465" h="422910">
                <a:moveTo>
                  <a:pt x="0" y="422910"/>
                </a:moveTo>
                <a:lnTo>
                  <a:pt x="550726" y="264433"/>
                </a:lnTo>
                <a:lnTo>
                  <a:pt x="400793" y="146599"/>
                </a:lnTo>
                <a:lnTo>
                  <a:pt x="1053465" y="0"/>
                </a:ln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p:cNvGrpSpPr/>
          <p:nvPr/>
        </p:nvGrpSpPr>
        <p:grpSpPr>
          <a:xfrm rot="20122391">
            <a:off x="6498573" y="1728585"/>
            <a:ext cx="288032" cy="391892"/>
            <a:chOff x="5220072" y="1514928"/>
            <a:chExt cx="288032" cy="391892"/>
          </a:xfrm>
        </p:grpSpPr>
        <p:sp>
          <p:nvSpPr>
            <p:cNvPr id="51" name="円/楕円 50"/>
            <p:cNvSpPr/>
            <p:nvPr/>
          </p:nvSpPr>
          <p:spPr>
            <a:xfrm>
              <a:off x="5220072" y="1514928"/>
              <a:ext cx="287313" cy="3871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5328803" y="1519629"/>
              <a:ext cx="179301" cy="3871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二等辺三角形 51"/>
          <p:cNvSpPr/>
          <p:nvPr/>
        </p:nvSpPr>
        <p:spPr>
          <a:xfrm>
            <a:off x="6372200" y="1986473"/>
            <a:ext cx="270389"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7720256" y="4174200"/>
            <a:ext cx="1059418" cy="276999"/>
          </a:xfrm>
          <a:prstGeom prst="rect">
            <a:avLst/>
          </a:prstGeom>
          <a:noFill/>
        </p:spPr>
        <p:txBody>
          <a:bodyPr wrap="square" rtlCol="0">
            <a:spAutoFit/>
          </a:bodyPr>
          <a:lstStyle/>
          <a:p>
            <a:r>
              <a:rPr kumimoji="1" lang="ja-JP" altLang="en-US" sz="1200" dirty="0" smtClean="0"/>
              <a:t>リフォーマッタ</a:t>
            </a:r>
            <a:endParaRPr kumimoji="1" lang="ja-JP" altLang="en-US" sz="1200" dirty="0"/>
          </a:p>
        </p:txBody>
      </p:sp>
      <p:sp>
        <p:nvSpPr>
          <p:cNvPr id="55" name="テキスト ボックス 54"/>
          <p:cNvSpPr txBox="1"/>
          <p:nvPr/>
        </p:nvSpPr>
        <p:spPr>
          <a:xfrm>
            <a:off x="7308304" y="6021288"/>
            <a:ext cx="963107" cy="276999"/>
          </a:xfrm>
          <a:prstGeom prst="rect">
            <a:avLst/>
          </a:prstGeom>
          <a:noFill/>
        </p:spPr>
        <p:txBody>
          <a:bodyPr wrap="square" rtlCol="0">
            <a:spAutoFit/>
          </a:bodyPr>
          <a:lstStyle/>
          <a:p>
            <a:r>
              <a:rPr kumimoji="1" lang="ja-JP" altLang="en-US" sz="1200" dirty="0" smtClean="0"/>
              <a:t>科学データ</a:t>
            </a:r>
            <a:endParaRPr kumimoji="1" lang="en-US" altLang="ja-JP" sz="1200" dirty="0" smtClean="0"/>
          </a:p>
        </p:txBody>
      </p:sp>
      <p:sp>
        <p:nvSpPr>
          <p:cNvPr id="56" name="テキスト ボックス 55"/>
          <p:cNvSpPr txBox="1"/>
          <p:nvPr/>
        </p:nvSpPr>
        <p:spPr>
          <a:xfrm>
            <a:off x="5364088" y="6093296"/>
            <a:ext cx="1059418" cy="276999"/>
          </a:xfrm>
          <a:prstGeom prst="rect">
            <a:avLst/>
          </a:prstGeom>
          <a:noFill/>
        </p:spPr>
        <p:txBody>
          <a:bodyPr wrap="square" rtlCol="0">
            <a:spAutoFit/>
          </a:bodyPr>
          <a:lstStyle/>
          <a:p>
            <a:r>
              <a:rPr kumimoji="1" lang="ja-JP" altLang="en-US" sz="1200" dirty="0" smtClean="0"/>
              <a:t>工学値データ</a:t>
            </a:r>
            <a:endParaRPr kumimoji="1" lang="ja-JP" altLang="en-US" sz="1200" dirty="0"/>
          </a:p>
        </p:txBody>
      </p:sp>
    </p:spTree>
    <p:extLst>
      <p:ext uri="{BB962C8B-B14F-4D97-AF65-F5344CB8AC3E}">
        <p14:creationId xmlns:p14="http://schemas.microsoft.com/office/powerpoint/2010/main" val="265321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p:spPr>
        <p:txBody>
          <a:bodyPr/>
          <a:lstStyle/>
          <a:p>
            <a:r>
              <a:rPr kumimoji="1" lang="en-US" altLang="ja-JP" dirty="0" smtClean="0"/>
              <a:t>DARTS</a:t>
            </a:r>
            <a:r>
              <a:rPr kumimoji="1" lang="ja-JP" altLang="en-US" dirty="0" smtClean="0"/>
              <a:t>の主流サービス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DARTS</a:t>
            </a:r>
            <a:r>
              <a:rPr kumimoji="1" lang="ja-JP" altLang="en-US" dirty="0" smtClean="0"/>
              <a:t>では、データの公開と検索サービスの大半を</a:t>
            </a:r>
            <a:r>
              <a:rPr kumimoji="1" lang="en-US" altLang="ja-JP" dirty="0" smtClean="0"/>
              <a:t>1</a:t>
            </a:r>
            <a:r>
              <a:rPr kumimoji="1" lang="ja-JP" altLang="en-US" dirty="0" smtClean="0"/>
              <a:t>台の公開サーバで行っている。</a:t>
            </a:r>
            <a:r>
              <a:rPr kumimoji="1" lang="en-US" altLang="ja-JP" dirty="0" smtClean="0"/>
              <a:t>(</a:t>
            </a:r>
            <a:r>
              <a:rPr kumimoji="1" lang="ja-JP" altLang="en-US" dirty="0" smtClean="0"/>
              <a:t>ここでは主流サービスとする</a:t>
            </a:r>
            <a:r>
              <a:rPr kumimoji="1" lang="en-US" altLang="ja-JP" dirty="0" smtClean="0"/>
              <a:t>)</a:t>
            </a:r>
          </a:p>
          <a:p>
            <a:r>
              <a:rPr lang="ja-JP" altLang="en-US" dirty="0"/>
              <a:t>試験的</a:t>
            </a:r>
            <a:r>
              <a:rPr lang="ja-JP" altLang="en-US" dirty="0" smtClean="0"/>
              <a:t>サービス</a:t>
            </a:r>
            <a:r>
              <a:rPr lang="en-US" altLang="ja-JP" dirty="0" smtClean="0"/>
              <a:t>(DARTS Labs.)</a:t>
            </a:r>
            <a:r>
              <a:rPr lang="ja-JP" altLang="en-US" dirty="0" smtClean="0"/>
              <a:t>などは、主流サービスとは別のサーバで行っている。</a:t>
            </a:r>
            <a:r>
              <a:rPr lang="en-US" altLang="ja-JP" dirty="0" smtClean="0"/>
              <a:t>(</a:t>
            </a:r>
            <a:r>
              <a:rPr lang="ja-JP" altLang="en-US" dirty="0" smtClean="0"/>
              <a:t>非主流サービス</a:t>
            </a:r>
            <a:r>
              <a:rPr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129770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p:spPr>
        <p:txBody>
          <a:bodyPr/>
          <a:lstStyle/>
          <a:p>
            <a:r>
              <a:rPr kumimoji="1" lang="en-US" altLang="ja-JP" dirty="0" smtClean="0"/>
              <a:t>DARTS</a:t>
            </a:r>
            <a:r>
              <a:rPr kumimoji="1" lang="ja-JP" altLang="en-US" dirty="0" smtClean="0"/>
              <a:t>標準システム</a:t>
            </a:r>
            <a:endParaRPr kumimoji="1" lang="ja-JP" altLang="en-US" dirty="0"/>
          </a:p>
        </p:txBody>
      </p:sp>
      <p:sp>
        <p:nvSpPr>
          <p:cNvPr id="68" name="コンテンツ プレースホルダー 2"/>
          <p:cNvSpPr>
            <a:spLocks noGrp="1"/>
          </p:cNvSpPr>
          <p:nvPr>
            <p:ph idx="1"/>
          </p:nvPr>
        </p:nvSpPr>
        <p:spPr>
          <a:xfrm>
            <a:off x="370824" y="1556792"/>
            <a:ext cx="8192158" cy="1152128"/>
          </a:xfrm>
        </p:spPr>
        <p:txBody>
          <a:bodyPr>
            <a:normAutofit fontScale="85000" lnSpcReduction="20000"/>
          </a:bodyPr>
          <a:lstStyle/>
          <a:p>
            <a:r>
              <a:rPr kumimoji="1" lang="en-US" altLang="ja-JP" dirty="0" smtClean="0"/>
              <a:t>DARTS</a:t>
            </a:r>
            <a:r>
              <a:rPr lang="ja-JP" altLang="en-US" dirty="0" smtClean="0"/>
              <a:t>の主流サービスを行うサーバ</a:t>
            </a:r>
            <a:r>
              <a:rPr lang="en-US" altLang="ja-JP" dirty="0" smtClean="0"/>
              <a:t>(</a:t>
            </a:r>
            <a:r>
              <a:rPr lang="ja-JP" altLang="en-US" dirty="0" smtClean="0"/>
              <a:t>標準システム</a:t>
            </a:r>
            <a:r>
              <a:rPr lang="en-US" altLang="ja-JP" dirty="0" smtClean="0"/>
              <a:t>)</a:t>
            </a:r>
            <a:r>
              <a:rPr lang="ja-JP" altLang="en-US" dirty="0"/>
              <a:t>では、</a:t>
            </a:r>
            <a:r>
              <a:rPr lang="en-US" altLang="ja-JP" dirty="0" smtClean="0"/>
              <a:t>1</a:t>
            </a:r>
            <a:r>
              <a:rPr lang="ja-JP" altLang="en-US" dirty="0" smtClean="0"/>
              <a:t>台の本番サーバに対して多くの補助</a:t>
            </a:r>
            <a:r>
              <a:rPr lang="ja-JP" altLang="en-US" dirty="0"/>
              <a:t>サーバ</a:t>
            </a:r>
            <a:r>
              <a:rPr lang="ja-JP" altLang="en-US" dirty="0" smtClean="0"/>
              <a:t>が存在している。</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grpSp>
        <p:nvGrpSpPr>
          <p:cNvPr id="3" name="グループ化 2"/>
          <p:cNvGrpSpPr/>
          <p:nvPr/>
        </p:nvGrpSpPr>
        <p:grpSpPr>
          <a:xfrm>
            <a:off x="868697" y="2702808"/>
            <a:ext cx="7338315" cy="3839533"/>
            <a:chOff x="868697" y="2702808"/>
            <a:chExt cx="7338315" cy="3839533"/>
          </a:xfrm>
        </p:grpSpPr>
        <p:sp>
          <p:nvSpPr>
            <p:cNvPr id="5" name="正方形/長方形 4"/>
            <p:cNvSpPr/>
            <p:nvPr/>
          </p:nvSpPr>
          <p:spPr>
            <a:xfrm>
              <a:off x="4983811" y="3366319"/>
              <a:ext cx="3223201" cy="2311760"/>
            </a:xfrm>
            <a:prstGeom prst="rect">
              <a:avLst/>
            </a:prstGeom>
            <a:gradFill flip="none" rotWithShape="1">
              <a:gsLst>
                <a:gs pos="0">
                  <a:schemeClr val="accent5">
                    <a:lumMod val="40000"/>
                    <a:lumOff val="60000"/>
                  </a:schemeClr>
                </a:gs>
                <a:gs pos="100000">
                  <a:schemeClr val="accent5">
                    <a:lumMod val="20000"/>
                    <a:lumOff val="8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5164768" y="3612517"/>
              <a:ext cx="2848345" cy="465068"/>
            </a:xfrm>
            <a:prstGeom prst="rightArrow">
              <a:avLst/>
            </a:prstGeom>
            <a:gradFill flip="none" rotWithShape="1">
              <a:gsLst>
                <a:gs pos="0">
                  <a:schemeClr val="bg1">
                    <a:lumMod val="85000"/>
                  </a:schemeClr>
                </a:gs>
                <a:gs pos="100000">
                  <a:schemeClr val="accent5">
                    <a:lumMod val="20000"/>
                    <a:lumOff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165713" y="3305330"/>
              <a:ext cx="1818113" cy="2372747"/>
            </a:xfrm>
            <a:prstGeom prst="rect">
              <a:avLst/>
            </a:prstGeom>
            <a:gradFill flip="none" rotWithShape="1">
              <a:gsLst>
                <a:gs pos="0">
                  <a:schemeClr val="bg2">
                    <a:lumMod val="75000"/>
                  </a:schemeClr>
                </a:gs>
                <a:gs pos="100000">
                  <a:schemeClr val="bg2">
                    <a:lumMod val="9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868697" y="3302384"/>
              <a:ext cx="1191215" cy="171740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a:stCxn id="24" idx="2"/>
              <a:endCxn id="34" idx="1"/>
            </p:cNvCxnSpPr>
            <p:nvPr/>
          </p:nvCxnSpPr>
          <p:spPr>
            <a:xfrm>
              <a:off x="3346334" y="4419834"/>
              <a:ext cx="1093177" cy="1057651"/>
            </a:xfrm>
            <a:prstGeom prst="line">
              <a:avLst/>
            </a:prstGeom>
            <a:ln w="38100">
              <a:solidFill>
                <a:schemeClr val="accent2">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5" idx="2"/>
              <a:endCxn id="34" idx="1"/>
            </p:cNvCxnSpPr>
            <p:nvPr/>
          </p:nvCxnSpPr>
          <p:spPr>
            <a:xfrm flipH="1">
              <a:off x="4439511" y="4391742"/>
              <a:ext cx="1117281" cy="1085743"/>
            </a:xfrm>
            <a:prstGeom prst="line">
              <a:avLst/>
            </a:prstGeom>
            <a:ln w="38100">
              <a:solidFill>
                <a:schemeClr val="accent2">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16" idx="2"/>
              <a:endCxn id="34" idx="1"/>
            </p:cNvCxnSpPr>
            <p:nvPr/>
          </p:nvCxnSpPr>
          <p:spPr>
            <a:xfrm flipH="1">
              <a:off x="4439511" y="4380172"/>
              <a:ext cx="2149016" cy="1097313"/>
            </a:xfrm>
            <a:prstGeom prst="line">
              <a:avLst/>
            </a:prstGeom>
            <a:ln w="38100">
              <a:solidFill>
                <a:schemeClr val="accent2">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17" idx="2"/>
              <a:endCxn id="34" idx="1"/>
            </p:cNvCxnSpPr>
            <p:nvPr/>
          </p:nvCxnSpPr>
          <p:spPr>
            <a:xfrm flipH="1">
              <a:off x="4439511" y="4391742"/>
              <a:ext cx="3228549" cy="1085743"/>
            </a:xfrm>
            <a:prstGeom prst="line">
              <a:avLst/>
            </a:prstGeom>
            <a:ln w="38100">
              <a:solidFill>
                <a:schemeClr val="accent2">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sp>
          <p:nvSpPr>
            <p:cNvPr id="13" name="フローチャート : 磁気ディスク 12"/>
            <p:cNvSpPr/>
            <p:nvPr/>
          </p:nvSpPr>
          <p:spPr>
            <a:xfrm>
              <a:off x="4099608" y="3177090"/>
              <a:ext cx="723829" cy="663510"/>
            </a:xfrm>
            <a:prstGeom prst="flowChartMagneticDisk">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292818" y="3607594"/>
              <a:ext cx="1085743"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04449" y="4090147"/>
              <a:ext cx="904686"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136185" y="4078577"/>
              <a:ext cx="904686"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215718" y="4090147"/>
              <a:ext cx="904686"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磁気ディスク 17"/>
            <p:cNvSpPr/>
            <p:nvPr/>
          </p:nvSpPr>
          <p:spPr>
            <a:xfrm>
              <a:off x="6215103" y="4888005"/>
              <a:ext cx="723829" cy="663510"/>
            </a:xfrm>
            <a:prstGeom prst="flowChartMagneticDisk">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磁気ディスク 18"/>
            <p:cNvSpPr/>
            <p:nvPr/>
          </p:nvSpPr>
          <p:spPr>
            <a:xfrm>
              <a:off x="7289285" y="4897557"/>
              <a:ext cx="723829" cy="663510"/>
            </a:xfrm>
            <a:prstGeom prst="flowChartMagneticDisk">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磁気ディスク 19"/>
            <p:cNvSpPr/>
            <p:nvPr/>
          </p:nvSpPr>
          <p:spPr>
            <a:xfrm>
              <a:off x="2809460" y="4868325"/>
              <a:ext cx="723829" cy="663510"/>
            </a:xfrm>
            <a:prstGeom prst="flowChartMagneticDisk">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420479" y="3735255"/>
              <a:ext cx="1085743"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548140" y="3862917"/>
              <a:ext cx="1085743"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675802" y="3990578"/>
              <a:ext cx="1085743"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803463" y="4118239"/>
              <a:ext cx="1085743" cy="301595"/>
            </a:xfrm>
            <a:prstGeom prst="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p:nvPr/>
          </p:nvCxnSpPr>
          <p:spPr>
            <a:xfrm flipV="1">
              <a:off x="3574921" y="3726089"/>
              <a:ext cx="504104" cy="136829"/>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772695" y="3794503"/>
              <a:ext cx="573031" cy="312007"/>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772695" y="3780281"/>
              <a:ext cx="1520086" cy="257816"/>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772695" y="3758392"/>
              <a:ext cx="2802585" cy="278459"/>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0" idx="4"/>
              <a:endCxn id="18" idx="2"/>
            </p:cNvCxnSpPr>
            <p:nvPr/>
          </p:nvCxnSpPr>
          <p:spPr>
            <a:xfrm>
              <a:off x="3533289" y="5200080"/>
              <a:ext cx="2681814" cy="1968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8" idx="4"/>
              <a:endCxn id="19" idx="2"/>
            </p:cNvCxnSpPr>
            <p:nvPr/>
          </p:nvCxnSpPr>
          <p:spPr>
            <a:xfrm>
              <a:off x="6938932" y="5219760"/>
              <a:ext cx="350353" cy="9552"/>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endCxn id="20" idx="1"/>
            </p:cNvCxnSpPr>
            <p:nvPr/>
          </p:nvCxnSpPr>
          <p:spPr>
            <a:xfrm>
              <a:off x="3171374" y="4406115"/>
              <a:ext cx="0" cy="462210"/>
            </a:xfrm>
            <a:prstGeom prst="line">
              <a:avLst/>
            </a:prstGeom>
            <a:ln w="38100">
              <a:solidFill>
                <a:schemeClr val="accent4">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16" idx="2"/>
              <a:endCxn id="18" idx="1"/>
            </p:cNvCxnSpPr>
            <p:nvPr/>
          </p:nvCxnSpPr>
          <p:spPr>
            <a:xfrm flipH="1">
              <a:off x="6577017" y="4380172"/>
              <a:ext cx="11510" cy="507833"/>
            </a:xfrm>
            <a:prstGeom prst="line">
              <a:avLst/>
            </a:prstGeom>
            <a:ln w="38100">
              <a:solidFill>
                <a:schemeClr val="accent4">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17" idx="2"/>
              <a:endCxn id="19" idx="1"/>
            </p:cNvCxnSpPr>
            <p:nvPr/>
          </p:nvCxnSpPr>
          <p:spPr>
            <a:xfrm flipH="1">
              <a:off x="7651199" y="4391742"/>
              <a:ext cx="16861" cy="505815"/>
            </a:xfrm>
            <a:prstGeom prst="line">
              <a:avLst/>
            </a:prstGeom>
            <a:ln w="38100">
              <a:solidFill>
                <a:schemeClr val="accent4">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sp>
          <p:nvSpPr>
            <p:cNvPr id="34" name="フローチャート : 磁気ディスク 33"/>
            <p:cNvSpPr/>
            <p:nvPr/>
          </p:nvSpPr>
          <p:spPr>
            <a:xfrm>
              <a:off x="4077597" y="5477486"/>
              <a:ext cx="723829" cy="663510"/>
            </a:xfrm>
            <a:prstGeom prst="flowChartMagneticDisk">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a:stCxn id="15" idx="2"/>
              <a:endCxn id="20" idx="1"/>
            </p:cNvCxnSpPr>
            <p:nvPr/>
          </p:nvCxnSpPr>
          <p:spPr>
            <a:xfrm flipH="1">
              <a:off x="3171374" y="4391742"/>
              <a:ext cx="2385418" cy="476583"/>
            </a:xfrm>
            <a:prstGeom prst="line">
              <a:avLst/>
            </a:prstGeom>
            <a:ln w="38100">
              <a:solidFill>
                <a:schemeClr val="accent4">
                  <a:lumMod val="60000"/>
                  <a:lumOff val="40000"/>
                </a:schemeClr>
              </a:solidFill>
              <a:head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758276" y="2702808"/>
              <a:ext cx="1305486" cy="461665"/>
            </a:xfrm>
            <a:prstGeom prst="rect">
              <a:avLst/>
            </a:prstGeom>
            <a:noFill/>
          </p:spPr>
          <p:txBody>
            <a:bodyPr wrap="none" rtlCol="0">
              <a:spAutoFit/>
            </a:bodyPr>
            <a:lstStyle/>
            <a:p>
              <a:r>
                <a:rPr kumimoji="1" lang="en-US" altLang="ja-JP" sz="1200" dirty="0" smtClean="0"/>
                <a:t>C-SODA Mercurial</a:t>
              </a:r>
            </a:p>
            <a:p>
              <a:r>
                <a:rPr lang="ja-JP" altLang="en-US" sz="1200" dirty="0"/>
                <a:t>コンテンツ</a:t>
              </a:r>
              <a:endParaRPr kumimoji="1" lang="ja-JP" altLang="en-US" sz="1200" dirty="0"/>
            </a:p>
          </p:txBody>
        </p:sp>
        <p:sp>
          <p:nvSpPr>
            <p:cNvPr id="37" name="テキスト ボックス 36"/>
            <p:cNvSpPr txBox="1"/>
            <p:nvPr/>
          </p:nvSpPr>
          <p:spPr>
            <a:xfrm>
              <a:off x="3899856" y="6080676"/>
              <a:ext cx="963084" cy="461665"/>
            </a:xfrm>
            <a:prstGeom prst="rect">
              <a:avLst/>
            </a:prstGeom>
            <a:noFill/>
          </p:spPr>
          <p:txBody>
            <a:bodyPr wrap="none" rtlCol="0">
              <a:spAutoFit/>
            </a:bodyPr>
            <a:lstStyle/>
            <a:p>
              <a:r>
                <a:rPr kumimoji="1" lang="en-US" altLang="ja-JP" sz="1200" dirty="0" smtClean="0"/>
                <a:t>C-SODA NAS</a:t>
              </a:r>
            </a:p>
            <a:p>
              <a:r>
                <a:rPr lang="ja-JP" altLang="en-US" sz="1200" dirty="0"/>
                <a:t>データ</a:t>
              </a:r>
              <a:endParaRPr kumimoji="1" lang="ja-JP" altLang="en-US" sz="1200" dirty="0"/>
            </a:p>
          </p:txBody>
        </p:sp>
        <p:sp>
          <p:nvSpPr>
            <p:cNvPr id="38" name="テキスト ボックス 37"/>
            <p:cNvSpPr txBox="1"/>
            <p:nvPr/>
          </p:nvSpPr>
          <p:spPr>
            <a:xfrm>
              <a:off x="2837633" y="5115571"/>
              <a:ext cx="590226" cy="246221"/>
            </a:xfrm>
            <a:prstGeom prst="rect">
              <a:avLst/>
            </a:prstGeom>
            <a:noFill/>
          </p:spPr>
          <p:txBody>
            <a:bodyPr wrap="none" rtlCol="0">
              <a:spAutoFit/>
            </a:bodyPr>
            <a:lstStyle/>
            <a:p>
              <a:r>
                <a:rPr lang="ja-JP" altLang="en-US" sz="1000" dirty="0" smtClean="0"/>
                <a:t>開発</a:t>
              </a:r>
              <a:r>
                <a:rPr lang="en-US" altLang="ja-JP" sz="1000" dirty="0" smtClean="0"/>
                <a:t>DB</a:t>
              </a:r>
              <a:endParaRPr kumimoji="1" lang="en-US" altLang="ja-JP" sz="1000" dirty="0" smtClean="0"/>
            </a:p>
          </p:txBody>
        </p:sp>
        <p:sp>
          <p:nvSpPr>
            <p:cNvPr id="39" name="テキスト ボックス 38"/>
            <p:cNvSpPr txBox="1"/>
            <p:nvPr/>
          </p:nvSpPr>
          <p:spPr>
            <a:xfrm>
              <a:off x="6250512" y="5115571"/>
              <a:ext cx="590226" cy="246221"/>
            </a:xfrm>
            <a:prstGeom prst="rect">
              <a:avLst/>
            </a:prstGeom>
            <a:noFill/>
          </p:spPr>
          <p:txBody>
            <a:bodyPr wrap="none" rtlCol="0">
              <a:spAutoFit/>
            </a:bodyPr>
            <a:lstStyle/>
            <a:p>
              <a:r>
                <a:rPr lang="ja-JP" altLang="en-US" sz="1000" dirty="0"/>
                <a:t>試験</a:t>
              </a:r>
              <a:r>
                <a:rPr lang="en-US" altLang="ja-JP" sz="1000" dirty="0" smtClean="0"/>
                <a:t>DB</a:t>
              </a:r>
              <a:endParaRPr kumimoji="1" lang="en-US" altLang="ja-JP" sz="1000" dirty="0" smtClean="0"/>
            </a:p>
          </p:txBody>
        </p:sp>
        <p:sp>
          <p:nvSpPr>
            <p:cNvPr id="40" name="テキスト ボックス 39"/>
            <p:cNvSpPr txBox="1"/>
            <p:nvPr/>
          </p:nvSpPr>
          <p:spPr>
            <a:xfrm>
              <a:off x="7336255" y="5115571"/>
              <a:ext cx="590226" cy="246221"/>
            </a:xfrm>
            <a:prstGeom prst="rect">
              <a:avLst/>
            </a:prstGeom>
            <a:noFill/>
          </p:spPr>
          <p:txBody>
            <a:bodyPr wrap="none" rtlCol="0">
              <a:spAutoFit/>
            </a:bodyPr>
            <a:lstStyle/>
            <a:p>
              <a:r>
                <a:rPr lang="ja-JP" altLang="en-US" sz="1000" dirty="0"/>
                <a:t>本番</a:t>
              </a:r>
              <a:r>
                <a:rPr lang="en-US" altLang="ja-JP" sz="1000" dirty="0" smtClean="0"/>
                <a:t>DB</a:t>
              </a:r>
              <a:endParaRPr kumimoji="1" lang="en-US" altLang="ja-JP" sz="1000" dirty="0" smtClean="0"/>
            </a:p>
          </p:txBody>
        </p:sp>
        <p:sp>
          <p:nvSpPr>
            <p:cNvPr id="41" name="テキスト ボックス 40"/>
            <p:cNvSpPr txBox="1"/>
            <p:nvPr/>
          </p:nvSpPr>
          <p:spPr>
            <a:xfrm>
              <a:off x="2757406" y="4153019"/>
              <a:ext cx="1205779" cy="246221"/>
            </a:xfrm>
            <a:prstGeom prst="rect">
              <a:avLst/>
            </a:prstGeom>
            <a:noFill/>
          </p:spPr>
          <p:txBody>
            <a:bodyPr wrap="none" rtlCol="0">
              <a:spAutoFit/>
            </a:bodyPr>
            <a:lstStyle/>
            <a:p>
              <a:r>
                <a:rPr lang="ja-JP" altLang="en-US" sz="1000" dirty="0" smtClean="0"/>
                <a:t>部門別開発</a:t>
              </a:r>
              <a:r>
                <a:rPr lang="ja-JP" altLang="en-US" sz="1000" dirty="0"/>
                <a:t>サーバ</a:t>
              </a:r>
              <a:endParaRPr kumimoji="1" lang="en-US" altLang="ja-JP" sz="1000" dirty="0" smtClean="0"/>
            </a:p>
          </p:txBody>
        </p:sp>
        <p:sp>
          <p:nvSpPr>
            <p:cNvPr id="42" name="テキスト ボックス 41"/>
            <p:cNvSpPr txBox="1"/>
            <p:nvPr/>
          </p:nvSpPr>
          <p:spPr>
            <a:xfrm>
              <a:off x="5010281" y="4090147"/>
              <a:ext cx="1077539" cy="246221"/>
            </a:xfrm>
            <a:prstGeom prst="rect">
              <a:avLst/>
            </a:prstGeom>
            <a:noFill/>
          </p:spPr>
          <p:txBody>
            <a:bodyPr wrap="none" rtlCol="0">
              <a:spAutoFit/>
            </a:bodyPr>
            <a:lstStyle/>
            <a:p>
              <a:r>
                <a:rPr lang="ja-JP" altLang="en-US" sz="1000" dirty="0"/>
                <a:t>統合</a:t>
              </a:r>
              <a:r>
                <a:rPr lang="ja-JP" altLang="en-US" sz="1000" dirty="0" smtClean="0"/>
                <a:t>開発</a:t>
              </a:r>
              <a:r>
                <a:rPr lang="ja-JP" altLang="en-US" sz="1000" dirty="0"/>
                <a:t>サーバ</a:t>
              </a:r>
              <a:endParaRPr kumimoji="1" lang="en-US" altLang="ja-JP" sz="1000" dirty="0" smtClean="0"/>
            </a:p>
          </p:txBody>
        </p:sp>
        <p:sp>
          <p:nvSpPr>
            <p:cNvPr id="43" name="テキスト ボックス 42"/>
            <p:cNvSpPr txBox="1"/>
            <p:nvPr/>
          </p:nvSpPr>
          <p:spPr>
            <a:xfrm>
              <a:off x="6139589" y="4090147"/>
              <a:ext cx="821059" cy="246221"/>
            </a:xfrm>
            <a:prstGeom prst="rect">
              <a:avLst/>
            </a:prstGeom>
            <a:noFill/>
          </p:spPr>
          <p:txBody>
            <a:bodyPr wrap="none" rtlCol="0">
              <a:spAutoFit/>
            </a:bodyPr>
            <a:lstStyle/>
            <a:p>
              <a:r>
                <a:rPr lang="ja-JP" altLang="en-US" sz="1000" dirty="0" smtClean="0"/>
                <a:t>試験サーバ</a:t>
              </a:r>
              <a:endParaRPr kumimoji="1" lang="en-US" altLang="ja-JP" sz="1000" dirty="0" smtClean="0"/>
            </a:p>
          </p:txBody>
        </p:sp>
        <p:sp>
          <p:nvSpPr>
            <p:cNvPr id="44" name="テキスト ボックス 43"/>
            <p:cNvSpPr txBox="1"/>
            <p:nvPr/>
          </p:nvSpPr>
          <p:spPr>
            <a:xfrm>
              <a:off x="7219122" y="4090147"/>
              <a:ext cx="821059" cy="246221"/>
            </a:xfrm>
            <a:prstGeom prst="rect">
              <a:avLst/>
            </a:prstGeom>
            <a:noFill/>
          </p:spPr>
          <p:txBody>
            <a:bodyPr wrap="none" rtlCol="0">
              <a:spAutoFit/>
            </a:bodyPr>
            <a:lstStyle/>
            <a:p>
              <a:r>
                <a:rPr lang="ja-JP" altLang="en-US" sz="1000" dirty="0"/>
                <a:t>本番</a:t>
              </a:r>
              <a:r>
                <a:rPr lang="ja-JP" altLang="en-US" sz="1000" dirty="0" smtClean="0"/>
                <a:t>サーバ</a:t>
              </a:r>
              <a:endParaRPr kumimoji="1" lang="en-US" altLang="ja-JP" sz="1000" dirty="0" smtClean="0"/>
            </a:p>
          </p:txBody>
        </p:sp>
        <p:sp>
          <p:nvSpPr>
            <p:cNvPr id="45" name="テキスト ボックス 44"/>
            <p:cNvSpPr txBox="1"/>
            <p:nvPr/>
          </p:nvSpPr>
          <p:spPr>
            <a:xfrm>
              <a:off x="5164769" y="3832331"/>
              <a:ext cx="382963" cy="257816"/>
            </a:xfrm>
            <a:prstGeom prst="rect">
              <a:avLst/>
            </a:prstGeom>
            <a:noFill/>
          </p:spPr>
          <p:txBody>
            <a:bodyPr wrap="none" rtlCol="0">
              <a:spAutoFit/>
            </a:bodyPr>
            <a:lstStyle/>
            <a:p>
              <a:r>
                <a:rPr lang="en-US" altLang="ja-JP" sz="1400" dirty="0"/>
                <a:t>pull</a:t>
              </a:r>
            </a:p>
          </p:txBody>
        </p:sp>
        <p:sp>
          <p:nvSpPr>
            <p:cNvPr id="46" name="テキスト ボックス 45"/>
            <p:cNvSpPr txBox="1"/>
            <p:nvPr/>
          </p:nvSpPr>
          <p:spPr>
            <a:xfrm>
              <a:off x="3656792" y="3780281"/>
              <a:ext cx="451447" cy="257816"/>
            </a:xfrm>
            <a:prstGeom prst="rect">
              <a:avLst/>
            </a:prstGeom>
            <a:noFill/>
          </p:spPr>
          <p:txBody>
            <a:bodyPr wrap="none" rtlCol="0">
              <a:spAutoFit/>
            </a:bodyPr>
            <a:lstStyle/>
            <a:p>
              <a:r>
                <a:rPr lang="en-US" altLang="ja-JP" sz="1400" dirty="0" smtClean="0"/>
                <a:t>push</a:t>
              </a:r>
              <a:endParaRPr lang="en-US" altLang="ja-JP" sz="1400" dirty="0"/>
            </a:p>
          </p:txBody>
        </p:sp>
        <p:sp>
          <p:nvSpPr>
            <p:cNvPr id="47" name="テキスト ボックス 46"/>
            <p:cNvSpPr txBox="1"/>
            <p:nvPr/>
          </p:nvSpPr>
          <p:spPr>
            <a:xfrm>
              <a:off x="3481402" y="4491703"/>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48" name="テキスト ボックス 47"/>
            <p:cNvSpPr txBox="1"/>
            <p:nvPr/>
          </p:nvSpPr>
          <p:spPr>
            <a:xfrm>
              <a:off x="2802200" y="4492990"/>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49" name="テキスト ボックス 48"/>
            <p:cNvSpPr txBox="1"/>
            <p:nvPr/>
          </p:nvSpPr>
          <p:spPr>
            <a:xfrm>
              <a:off x="4713429" y="4353556"/>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50" name="テキスト ボックス 49"/>
            <p:cNvSpPr txBox="1"/>
            <p:nvPr/>
          </p:nvSpPr>
          <p:spPr>
            <a:xfrm>
              <a:off x="5361282" y="4474194"/>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51" name="テキスト ボックス 50"/>
            <p:cNvSpPr txBox="1"/>
            <p:nvPr/>
          </p:nvSpPr>
          <p:spPr>
            <a:xfrm>
              <a:off x="7186511" y="4452061"/>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52" name="テキスト ボックス 51"/>
            <p:cNvSpPr txBox="1"/>
            <p:nvPr/>
          </p:nvSpPr>
          <p:spPr>
            <a:xfrm>
              <a:off x="7695872" y="4452061"/>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53" name="テキスト ボックス 52"/>
            <p:cNvSpPr txBox="1"/>
            <p:nvPr/>
          </p:nvSpPr>
          <p:spPr>
            <a:xfrm>
              <a:off x="6250512" y="4474194"/>
              <a:ext cx="391020" cy="219143"/>
            </a:xfrm>
            <a:prstGeom prst="rect">
              <a:avLst/>
            </a:prstGeom>
            <a:noFill/>
          </p:spPr>
          <p:txBody>
            <a:bodyPr wrap="none" rtlCol="0">
              <a:spAutoFit/>
            </a:bodyPr>
            <a:lstStyle/>
            <a:p>
              <a:r>
                <a:rPr lang="ja-JP" altLang="en-US" sz="1100" dirty="0"/>
                <a:t>参照</a:t>
              </a:r>
              <a:endParaRPr lang="en-US" altLang="ja-JP" sz="1100" dirty="0"/>
            </a:p>
          </p:txBody>
        </p:sp>
        <p:sp>
          <p:nvSpPr>
            <p:cNvPr id="54" name="テキスト ボックス 53"/>
            <p:cNvSpPr txBox="1"/>
            <p:nvPr/>
          </p:nvSpPr>
          <p:spPr>
            <a:xfrm>
              <a:off x="6810608" y="5245451"/>
              <a:ext cx="631904" cy="246221"/>
            </a:xfrm>
            <a:prstGeom prst="rect">
              <a:avLst/>
            </a:prstGeom>
            <a:noFill/>
          </p:spPr>
          <p:txBody>
            <a:bodyPr wrap="none" rtlCol="0">
              <a:spAutoFit/>
            </a:bodyPr>
            <a:lstStyle/>
            <a:p>
              <a:r>
                <a:rPr lang="ja-JP" altLang="en-US" sz="1000" dirty="0" smtClean="0"/>
                <a:t>クローン</a:t>
              </a:r>
              <a:endParaRPr lang="en-US" altLang="ja-JP" sz="1000" dirty="0"/>
            </a:p>
          </p:txBody>
        </p:sp>
        <p:sp>
          <p:nvSpPr>
            <p:cNvPr id="55" name="正方形/長方形 54"/>
            <p:cNvSpPr/>
            <p:nvPr/>
          </p:nvSpPr>
          <p:spPr>
            <a:xfrm>
              <a:off x="915205" y="3934525"/>
              <a:ext cx="1085743" cy="301595"/>
            </a:xfrm>
            <a:prstGeom prst="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1134459" y="3927411"/>
              <a:ext cx="563060" cy="257816"/>
            </a:xfrm>
            <a:prstGeom prst="rect">
              <a:avLst/>
            </a:prstGeom>
            <a:noFill/>
          </p:spPr>
          <p:txBody>
            <a:bodyPr wrap="none" rtlCol="0">
              <a:spAutoFit/>
            </a:bodyPr>
            <a:lstStyle/>
            <a:p>
              <a:r>
                <a:rPr kumimoji="1" lang="en-US" altLang="ja-JP" sz="1400" dirty="0" err="1" smtClean="0"/>
                <a:t>rfdarts</a:t>
              </a:r>
              <a:endParaRPr kumimoji="1" lang="en-US" altLang="ja-JP" sz="1400" dirty="0" smtClean="0"/>
            </a:p>
          </p:txBody>
        </p:sp>
        <p:cxnSp>
          <p:nvCxnSpPr>
            <p:cNvPr id="57" name="直線矢印コネクタ 56"/>
            <p:cNvCxnSpPr>
              <a:stCxn id="55" idx="2"/>
              <a:endCxn id="20" idx="2"/>
            </p:cNvCxnSpPr>
            <p:nvPr/>
          </p:nvCxnSpPr>
          <p:spPr>
            <a:xfrm>
              <a:off x="1458077" y="4236120"/>
              <a:ext cx="1351383" cy="963959"/>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115"/>
            <p:cNvCxnSpPr>
              <a:stCxn id="55" idx="2"/>
              <a:endCxn id="34" idx="2"/>
            </p:cNvCxnSpPr>
            <p:nvPr/>
          </p:nvCxnSpPr>
          <p:spPr>
            <a:xfrm rot="16200000" flipH="1">
              <a:off x="1981277" y="3712920"/>
              <a:ext cx="1573120" cy="2619520"/>
            </a:xfrm>
            <a:prstGeom prst="curvedConnector2">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1059842" y="4471217"/>
              <a:ext cx="1004676" cy="219143"/>
            </a:xfrm>
            <a:prstGeom prst="rect">
              <a:avLst/>
            </a:prstGeom>
            <a:noFill/>
          </p:spPr>
          <p:txBody>
            <a:bodyPr wrap="none" rtlCol="0">
              <a:spAutoFit/>
            </a:bodyPr>
            <a:lstStyle/>
            <a:p>
              <a:r>
                <a:rPr lang="ja-JP" altLang="en-US" sz="1100" dirty="0"/>
                <a:t>データ</a:t>
              </a:r>
              <a:r>
                <a:rPr lang="ja-JP" altLang="en-US" sz="1100" dirty="0" smtClean="0"/>
                <a:t>生成・書込</a:t>
              </a:r>
              <a:endParaRPr lang="en-US" altLang="ja-JP" sz="1100" dirty="0"/>
            </a:p>
          </p:txBody>
        </p:sp>
        <p:sp>
          <p:nvSpPr>
            <p:cNvPr id="60" name="テキスト ボックス 59"/>
            <p:cNvSpPr txBox="1"/>
            <p:nvPr/>
          </p:nvSpPr>
          <p:spPr>
            <a:xfrm>
              <a:off x="4259316" y="5009232"/>
              <a:ext cx="631904" cy="246221"/>
            </a:xfrm>
            <a:prstGeom prst="rect">
              <a:avLst/>
            </a:prstGeom>
            <a:noFill/>
          </p:spPr>
          <p:txBody>
            <a:bodyPr wrap="none" rtlCol="0">
              <a:spAutoFit/>
            </a:bodyPr>
            <a:lstStyle/>
            <a:p>
              <a:r>
                <a:rPr lang="ja-JP" altLang="en-US" sz="1000" dirty="0" smtClean="0"/>
                <a:t>クローン</a:t>
              </a:r>
              <a:endParaRPr lang="en-US" altLang="ja-JP" sz="1000" dirty="0"/>
            </a:p>
          </p:txBody>
        </p:sp>
        <p:sp>
          <p:nvSpPr>
            <p:cNvPr id="61" name="テキスト ボックス 60"/>
            <p:cNvSpPr txBox="1"/>
            <p:nvPr/>
          </p:nvSpPr>
          <p:spPr>
            <a:xfrm>
              <a:off x="2144326" y="3297536"/>
              <a:ext cx="1375698" cy="276999"/>
            </a:xfrm>
            <a:prstGeom prst="rect">
              <a:avLst/>
            </a:prstGeom>
            <a:noFill/>
          </p:spPr>
          <p:txBody>
            <a:bodyPr wrap="none" rtlCol="0">
              <a:spAutoFit/>
            </a:bodyPr>
            <a:lstStyle/>
            <a:p>
              <a:r>
                <a:rPr lang="ja-JP" altLang="en-US" sz="1200" b="1" dirty="0" smtClean="0"/>
                <a:t>公開サービス構築</a:t>
              </a:r>
              <a:endParaRPr kumimoji="1" lang="ja-JP" altLang="en-US" sz="1200" b="1" dirty="0"/>
            </a:p>
          </p:txBody>
        </p:sp>
        <p:sp>
          <p:nvSpPr>
            <p:cNvPr id="62" name="テキスト ボックス 61"/>
            <p:cNvSpPr txBox="1"/>
            <p:nvPr/>
          </p:nvSpPr>
          <p:spPr>
            <a:xfrm>
              <a:off x="5010281" y="3367047"/>
              <a:ext cx="2331087" cy="276999"/>
            </a:xfrm>
            <a:prstGeom prst="rect">
              <a:avLst/>
            </a:prstGeom>
            <a:noFill/>
          </p:spPr>
          <p:txBody>
            <a:bodyPr wrap="none" rtlCol="0">
              <a:spAutoFit/>
            </a:bodyPr>
            <a:lstStyle/>
            <a:p>
              <a:r>
                <a:rPr kumimoji="1" lang="ja-JP" altLang="en-US" sz="1200" b="1" dirty="0" smtClean="0"/>
                <a:t>データ公開サービスの維持・運用</a:t>
              </a:r>
              <a:endParaRPr kumimoji="1" lang="ja-JP" altLang="en-US" sz="1200" b="1" dirty="0"/>
            </a:p>
          </p:txBody>
        </p:sp>
        <p:sp>
          <p:nvSpPr>
            <p:cNvPr id="63" name="テキスト ボックス 62"/>
            <p:cNvSpPr txBox="1"/>
            <p:nvPr/>
          </p:nvSpPr>
          <p:spPr>
            <a:xfrm>
              <a:off x="868697" y="3350751"/>
              <a:ext cx="1071127" cy="461665"/>
            </a:xfrm>
            <a:prstGeom prst="rect">
              <a:avLst/>
            </a:prstGeom>
            <a:noFill/>
          </p:spPr>
          <p:txBody>
            <a:bodyPr wrap="none" rtlCol="0">
              <a:spAutoFit/>
            </a:bodyPr>
            <a:lstStyle/>
            <a:p>
              <a:r>
                <a:rPr lang="en-US" altLang="ja-JP" sz="1200" b="1" dirty="0"/>
                <a:t>C-SODA</a:t>
              </a:r>
              <a:endParaRPr lang="en-US" altLang="ja-JP" sz="1200" b="1" dirty="0" smtClean="0"/>
            </a:p>
            <a:p>
              <a:r>
                <a:rPr kumimoji="1" lang="ja-JP" altLang="en-US" sz="1200" b="1" dirty="0"/>
                <a:t>リフォーマッタ</a:t>
              </a:r>
            </a:p>
          </p:txBody>
        </p:sp>
        <p:sp>
          <p:nvSpPr>
            <p:cNvPr id="64" name="テキスト ボックス 63"/>
            <p:cNvSpPr txBox="1"/>
            <p:nvPr/>
          </p:nvSpPr>
          <p:spPr>
            <a:xfrm>
              <a:off x="5365120" y="3607594"/>
              <a:ext cx="428619" cy="219143"/>
            </a:xfrm>
            <a:prstGeom prst="rect">
              <a:avLst/>
            </a:prstGeom>
            <a:noFill/>
          </p:spPr>
          <p:txBody>
            <a:bodyPr wrap="none" rtlCol="0">
              <a:spAutoFit/>
            </a:bodyPr>
            <a:lstStyle/>
            <a:p>
              <a:r>
                <a:rPr lang="en-US" altLang="ja-JP" sz="1100" dirty="0" smtClean="0"/>
                <a:t>Step1</a:t>
              </a:r>
              <a:endParaRPr lang="en-US" altLang="ja-JP" sz="1100" dirty="0"/>
            </a:p>
          </p:txBody>
        </p:sp>
        <p:sp>
          <p:nvSpPr>
            <p:cNvPr id="65" name="テキスト ボックス 64"/>
            <p:cNvSpPr txBox="1"/>
            <p:nvPr/>
          </p:nvSpPr>
          <p:spPr>
            <a:xfrm>
              <a:off x="6310831" y="3607594"/>
              <a:ext cx="428619" cy="219143"/>
            </a:xfrm>
            <a:prstGeom prst="rect">
              <a:avLst/>
            </a:prstGeom>
            <a:noFill/>
          </p:spPr>
          <p:txBody>
            <a:bodyPr wrap="none" rtlCol="0">
              <a:spAutoFit/>
            </a:bodyPr>
            <a:lstStyle/>
            <a:p>
              <a:r>
                <a:rPr lang="en-US" altLang="ja-JP" sz="1100" dirty="0" smtClean="0"/>
                <a:t>Step2</a:t>
              </a:r>
              <a:endParaRPr lang="en-US" altLang="ja-JP" sz="1100" dirty="0"/>
            </a:p>
          </p:txBody>
        </p:sp>
        <p:sp>
          <p:nvSpPr>
            <p:cNvPr id="66" name="テキスト ボックス 65"/>
            <p:cNvSpPr txBox="1"/>
            <p:nvPr/>
          </p:nvSpPr>
          <p:spPr>
            <a:xfrm>
              <a:off x="7329870" y="3607594"/>
              <a:ext cx="428619" cy="219143"/>
            </a:xfrm>
            <a:prstGeom prst="rect">
              <a:avLst/>
            </a:prstGeom>
            <a:noFill/>
          </p:spPr>
          <p:txBody>
            <a:bodyPr wrap="none" rtlCol="0">
              <a:spAutoFit/>
            </a:bodyPr>
            <a:lstStyle/>
            <a:p>
              <a:r>
                <a:rPr lang="en-US" altLang="ja-JP" sz="1100" dirty="0" smtClean="0"/>
                <a:t>Step3</a:t>
              </a:r>
              <a:endParaRPr lang="en-US" altLang="ja-JP" sz="1100" dirty="0"/>
            </a:p>
          </p:txBody>
        </p:sp>
      </p:grpSp>
    </p:spTree>
    <p:extLst>
      <p:ext uri="{BB962C8B-B14F-4D97-AF65-F5344CB8AC3E}">
        <p14:creationId xmlns:p14="http://schemas.microsoft.com/office/powerpoint/2010/main" val="236074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20000"/>
              <a:lumOff val="80000"/>
            </a:schemeClr>
          </a:solidFill>
        </p:spPr>
        <p:txBody>
          <a:bodyPr/>
          <a:lstStyle/>
          <a:p>
            <a:r>
              <a:rPr kumimoji="1" lang="en-US" altLang="ja-JP" dirty="0" smtClean="0"/>
              <a:t>3. DARTS</a:t>
            </a:r>
            <a:r>
              <a:rPr kumimoji="1" lang="ja-JP" altLang="en-US" dirty="0" smtClean="0"/>
              <a:t>の計算機運用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サーバの役割分担の明確化</a:t>
            </a:r>
            <a:endParaRPr kumimoji="1" lang="en-US" altLang="ja-JP" dirty="0" smtClean="0"/>
          </a:p>
          <a:p>
            <a:r>
              <a:rPr lang="ja-JP" altLang="en-US" dirty="0"/>
              <a:t>コンテンツのリリースが</a:t>
            </a:r>
            <a:r>
              <a:rPr lang="ja-JP" altLang="en-US" dirty="0" smtClean="0"/>
              <a:t>サービスに影響を与えないサーバ構成</a:t>
            </a:r>
            <a:endParaRPr lang="en-US" altLang="ja-JP" dirty="0" smtClean="0"/>
          </a:p>
          <a:p>
            <a:r>
              <a:rPr kumimoji="1" lang="en-US" altLang="ja-JP" dirty="0" smtClean="0"/>
              <a:t>OS</a:t>
            </a:r>
            <a:r>
              <a:rPr kumimoji="1" lang="ja-JP" altLang="en-US" dirty="0" smtClean="0"/>
              <a:t>アップデートに対して影響を最小限にするサーバ構成</a:t>
            </a:r>
            <a:endParaRPr kumimoji="1" lang="en-US" altLang="ja-JP" dirty="0" smtClean="0"/>
          </a:p>
          <a:p>
            <a:r>
              <a:rPr lang="ja-JP" altLang="en-US" dirty="0"/>
              <a:t>運用分担の明確化</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5695322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1424</TotalTime>
  <Words>1316</Words>
  <Application>Microsoft Office PowerPoint</Application>
  <PresentationFormat>画面に合わせる (4:3)</PresentationFormat>
  <Paragraphs>173</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宇宙科学データアーカイブDARTSの現状と課題</vt:lpstr>
      <vt:lpstr>本講演の目的</vt:lpstr>
      <vt:lpstr>目次</vt:lpstr>
      <vt:lpstr>1. DARTSの特徴</vt:lpstr>
      <vt:lpstr>2. DARTSの計算機構成</vt:lpstr>
      <vt:lpstr>データの出口としてのDARTS</vt:lpstr>
      <vt:lpstr>DARTSの主流サービス</vt:lpstr>
      <vt:lpstr>DARTS標準システム</vt:lpstr>
      <vt:lpstr>3. DARTSの計算機運用</vt:lpstr>
      <vt:lpstr>サーバの役割分担の明確化</vt:lpstr>
      <vt:lpstr>コンテンツリリースがサービスに影響を与えないサーバ構成</vt:lpstr>
      <vt:lpstr>OSアップデートに対して影響を最小限にするサーバ構成</vt:lpstr>
      <vt:lpstr>運用分担の明確化</vt:lpstr>
      <vt:lpstr>4. DARTSの開発</vt:lpstr>
      <vt:lpstr>手堅いアプリケーション開発</vt:lpstr>
      <vt:lpstr>Mercurial リポジトリの活用</vt:lpstr>
      <vt:lpstr>5. まとめと課題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宇宙科学情報解析シンポジウム発表「宇宙科学データアーカイブDARTSのｘｘ」企画書</dc:title>
  <dc:creator>tonooka</dc:creator>
  <cp:lastModifiedBy>TONOOKA</cp:lastModifiedBy>
  <cp:revision>63</cp:revision>
  <cp:lastPrinted>2016-02-10T12:18:09Z</cp:lastPrinted>
  <dcterms:created xsi:type="dcterms:W3CDTF">2016-01-26T07:47:53Z</dcterms:created>
  <dcterms:modified xsi:type="dcterms:W3CDTF">2016-02-12T06:21:18Z</dcterms:modified>
</cp:coreProperties>
</file>